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9" r:id="rId3"/>
    <p:sldId id="260" r:id="rId4"/>
    <p:sldId id="286" r:id="rId5"/>
    <p:sldId id="261" r:id="rId6"/>
    <p:sldId id="262" r:id="rId7"/>
    <p:sldId id="263" r:id="rId8"/>
    <p:sldId id="270" r:id="rId9"/>
    <p:sldId id="273" r:id="rId10"/>
    <p:sldId id="271" r:id="rId11"/>
    <p:sldId id="265" r:id="rId12"/>
    <p:sldId id="285" r:id="rId13"/>
    <p:sldId id="268" r:id="rId14"/>
    <p:sldId id="283" r:id="rId15"/>
    <p:sldId id="282" r:id="rId16"/>
    <p:sldId id="274" r:id="rId17"/>
    <p:sldId id="279" r:id="rId18"/>
    <p:sldId id="287" r:id="rId19"/>
    <p:sldId id="284" r:id="rId2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34"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1D1730DD-B982-4E2B-9DAC-5DD455426579}" type="datetimeFigureOut">
              <a:rPr lang="en-US"/>
              <a:pPr>
                <a:defRPr/>
              </a:pPr>
              <a:t>9/27/2012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A71889AB-9940-424B-9C82-A7F17C7A5CED}" type="slidenum">
              <a:rPr lang="en-US"/>
              <a:pPr>
                <a:defRPr/>
              </a:pPr>
              <a:t>‹#›</a:t>
            </a:fld>
            <a:endParaRPr lang="en-US"/>
          </a:p>
        </p:txBody>
      </p:sp>
    </p:spTree>
    <p:extLst>
      <p:ext uri="{BB962C8B-B14F-4D97-AF65-F5344CB8AC3E}">
        <p14:creationId xmlns:p14="http://schemas.microsoft.com/office/powerpoint/2010/main" val="1235143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lvl="1">
              <a:spcBef>
                <a:spcPct val="0"/>
              </a:spcBef>
            </a:pPr>
            <a:endParaRPr lang="en-US"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4E289B-5DC4-451D-AB0F-0B1AA9EFC156}"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871810-88B9-4AA9-B5D1-32921562D102}"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7D786E-1679-46DE-994D-3354A045B17B}"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DCB454-9B81-43D6-B772-6D7ED1DD5482}"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7286E6-3552-4347-AA62-FBAED96DDDD1}" type="slidenum">
              <a:rPr lang="en-US">
                <a:cs typeface="Arial" charset="0"/>
              </a:rPr>
              <a:pPr fontAlgn="base">
                <a:spcBef>
                  <a:spcPct val="0"/>
                </a:spcBef>
                <a:spcAft>
                  <a:spcPct val="0"/>
                </a:spcAft>
              </a:pPr>
              <a:t>15</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9166CCD-942D-47DB-8EEE-9841601C95C1}" type="datetimeFigureOut">
              <a:rPr lang="en-US"/>
              <a:pPr>
                <a:defRPr/>
              </a:pPr>
              <a:t>9/27/2012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921B94-84BB-4735-8453-6110C14C755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0A3E732-AA05-4BCB-9414-15BC67D15753}" type="datetimeFigureOut">
              <a:rPr lang="en-US"/>
              <a:pPr>
                <a:defRPr/>
              </a:pPr>
              <a:t>9/27/2012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8FB79B-916F-4B02-A8E9-5166292CC88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9A93E5-BF6F-4BA9-AB2E-DFB15D75D6E2}" type="datetimeFigureOut">
              <a:rPr lang="en-US"/>
              <a:pPr>
                <a:defRPr/>
              </a:pPr>
              <a:t>9/27/2012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F831FA-D2FB-45B5-AB40-873A1C9CE84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399"/>
            <a:ext cx="8305800" cy="4525965"/>
          </a:xfrm>
        </p:spPr>
        <p:txBody>
          <a:bodyPr/>
          <a:lstStyle>
            <a:lvl1pPr marL="173038" indent="-173038">
              <a:lnSpc>
                <a:spcPts val="2600"/>
              </a:lnSpc>
              <a:buClr>
                <a:schemeClr val="accent3">
                  <a:lumMod val="50000"/>
                </a:schemeClr>
              </a:buClr>
              <a:buFont typeface="Arial" pitchFamily="34" charset="0"/>
              <a:buChar char="•"/>
              <a:defRPr sz="2400" b="0"/>
            </a:lvl1pPr>
            <a:lvl2pPr marL="684213" indent="-227013">
              <a:lnSpc>
                <a:spcPts val="2600"/>
              </a:lnSpc>
              <a:buClr>
                <a:schemeClr val="accent3">
                  <a:lumMod val="50000"/>
                </a:schemeClr>
              </a:buClr>
              <a:defRPr sz="2000"/>
            </a:lvl2pPr>
            <a:lvl3pPr marL="1087438" indent="-173038">
              <a:lnSpc>
                <a:spcPts val="2600"/>
              </a:lnSpc>
              <a:buClr>
                <a:schemeClr val="accent3">
                  <a:lumMod val="50000"/>
                </a:schemeClr>
              </a:buClr>
              <a:defRPr sz="1800"/>
            </a:lvl3pPr>
            <a:lvl4pPr marL="1541463" indent="-169863">
              <a:lnSpc>
                <a:spcPts val="2600"/>
              </a:lnSpc>
              <a:buClr>
                <a:schemeClr val="accent3">
                  <a:lumMod val="50000"/>
                </a:schemeClr>
              </a:buClr>
              <a:defRPr sz="1600"/>
            </a:lvl4pPr>
            <a:lvl5pPr marL="2001838" indent="-173038">
              <a:lnSpc>
                <a:spcPts val="2600"/>
              </a:lnSpc>
              <a:buClr>
                <a:schemeClr val="accent3">
                  <a:lumMod val="50000"/>
                </a:schemeClr>
              </a:buCl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381000" y="669600"/>
            <a:ext cx="8251200" cy="457200"/>
          </a:xfrm>
        </p:spPr>
        <p:txBody>
          <a:bodyPr>
            <a:normAutofit/>
          </a:bodyPr>
          <a:lstStyle>
            <a:lvl1pPr>
              <a:buFontTx/>
              <a:buNone/>
              <a:defRPr sz="2400"/>
            </a:lvl1pPr>
          </a:lstStyle>
          <a:p>
            <a:pPr lvl="0"/>
            <a:r>
              <a:rPr lang="en-US" smtClean="0"/>
              <a:t>Click to edit Master text styles</a:t>
            </a:r>
          </a:p>
        </p:txBody>
      </p:sp>
      <p:sp>
        <p:nvSpPr>
          <p:cNvPr id="16" name="Title 15"/>
          <p:cNvSpPr>
            <a:spLocks noGrp="1"/>
          </p:cNvSpPr>
          <p:nvPr>
            <p:ph type="title"/>
          </p:nvPr>
        </p:nvSpPr>
        <p:spPr>
          <a:xfrm>
            <a:off x="152400" y="152400"/>
            <a:ext cx="8229600" cy="639763"/>
          </a:xfrm>
        </p:spPr>
        <p:txBody>
          <a:bodyPr/>
          <a:lstStyle>
            <a:lvl1pPr>
              <a:buClr>
                <a:schemeClr val="accent3">
                  <a:lumMod val="50000"/>
                </a:schemeClr>
              </a:buClr>
              <a:defRPr/>
            </a:lvl1pPr>
          </a:lstStyle>
          <a:p>
            <a:r>
              <a:rPr lang="en-US" smtClean="0"/>
              <a:t>Click to edit Master title style</a:t>
            </a:r>
            <a:endParaRPr lang="en-US"/>
          </a:p>
        </p:txBody>
      </p:sp>
      <p:sp>
        <p:nvSpPr>
          <p:cNvPr id="5" name="Footer Placeholder 4"/>
          <p:cNvSpPr>
            <a:spLocks noGrp="1"/>
          </p:cNvSpPr>
          <p:nvPr>
            <p:ph type="ftr" sz="quarter" idx="14"/>
          </p:nvPr>
        </p:nvSpPr>
        <p:spPr>
          <a:xfrm>
            <a:off x="6248400" y="6653213"/>
            <a:ext cx="2895600" cy="365125"/>
          </a:xfrm>
        </p:spPr>
        <p:txBody>
          <a:bodyPr/>
          <a:lstStyle>
            <a:lvl1pPr algn="r">
              <a:defRPr sz="900" dirty="0">
                <a:solidFill>
                  <a:schemeClr val="tx2"/>
                </a:solidFill>
                <a:latin typeface="Segoe UI" pitchFamily="34" charset="0"/>
                <a:cs typeface="Segoe UI" pitchFamily="34" charset="0"/>
              </a:defRPr>
            </a:lvl1pPr>
          </a:lstStyle>
          <a:p>
            <a:pPr>
              <a:defRPr/>
            </a:pPr>
            <a:endParaRPr lang="en-US"/>
          </a:p>
        </p:txBody>
      </p:sp>
      <p:sp>
        <p:nvSpPr>
          <p:cNvPr id="6" name="Slide Number Placeholder 5"/>
          <p:cNvSpPr>
            <a:spLocks noGrp="1"/>
          </p:cNvSpPr>
          <p:nvPr>
            <p:ph type="sldNum" sz="quarter" idx="15"/>
          </p:nvPr>
        </p:nvSpPr>
        <p:spPr>
          <a:xfrm>
            <a:off x="76200" y="6637338"/>
            <a:ext cx="2133600" cy="365125"/>
          </a:xfrm>
        </p:spPr>
        <p:txBody>
          <a:bodyPr/>
          <a:lstStyle>
            <a:lvl1pPr algn="l">
              <a:defRPr sz="1200" b="1" smtClean="0">
                <a:solidFill>
                  <a:schemeClr val="tx2"/>
                </a:solidFill>
                <a:latin typeface="Segoe UI" pitchFamily="34" charset="0"/>
                <a:cs typeface="Segoe UI" pitchFamily="34" charset="0"/>
              </a:defRPr>
            </a:lvl1pPr>
          </a:lstStyle>
          <a:p>
            <a:pPr>
              <a:defRPr/>
            </a:pPr>
            <a:fld id="{A4856F04-5527-456C-A76F-CD1B46E80E17}"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399"/>
            <a:ext cx="8305800" cy="4525965"/>
          </a:xfrm>
        </p:spPr>
        <p:txBody>
          <a:bodyPr/>
          <a:lstStyle>
            <a:lvl1pPr marL="173038" indent="-173038">
              <a:lnSpc>
                <a:spcPts val="2600"/>
              </a:lnSpc>
              <a:buClr>
                <a:schemeClr val="accent3">
                  <a:lumMod val="50000"/>
                </a:schemeClr>
              </a:buClr>
              <a:buFont typeface="Arial" pitchFamily="34" charset="0"/>
              <a:buChar char="•"/>
              <a:defRPr sz="2400" b="0"/>
            </a:lvl1pPr>
            <a:lvl2pPr marL="684213" indent="-227013">
              <a:lnSpc>
                <a:spcPts val="2600"/>
              </a:lnSpc>
              <a:buClr>
                <a:schemeClr val="accent3">
                  <a:lumMod val="50000"/>
                </a:schemeClr>
              </a:buClr>
              <a:defRPr sz="2000"/>
            </a:lvl2pPr>
            <a:lvl3pPr marL="1087438" indent="-173038">
              <a:lnSpc>
                <a:spcPts val="2600"/>
              </a:lnSpc>
              <a:buClr>
                <a:schemeClr val="accent3">
                  <a:lumMod val="50000"/>
                </a:schemeClr>
              </a:buClr>
              <a:defRPr sz="1800"/>
            </a:lvl3pPr>
            <a:lvl4pPr marL="1541463" indent="-169863">
              <a:lnSpc>
                <a:spcPts val="2600"/>
              </a:lnSpc>
              <a:buClr>
                <a:schemeClr val="accent3">
                  <a:lumMod val="50000"/>
                </a:schemeClr>
              </a:buClr>
              <a:defRPr sz="1600"/>
            </a:lvl4pPr>
            <a:lvl5pPr marL="2001838" indent="-173038">
              <a:lnSpc>
                <a:spcPts val="2600"/>
              </a:lnSpc>
              <a:buClr>
                <a:schemeClr val="accent3">
                  <a:lumMod val="50000"/>
                </a:schemeClr>
              </a:buCl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381000" y="669600"/>
            <a:ext cx="8251200" cy="457200"/>
          </a:xfrm>
        </p:spPr>
        <p:txBody>
          <a:bodyPr>
            <a:normAutofit/>
          </a:bodyPr>
          <a:lstStyle>
            <a:lvl1pPr>
              <a:buFontTx/>
              <a:buNone/>
              <a:defRPr sz="2400"/>
            </a:lvl1pPr>
          </a:lstStyle>
          <a:p>
            <a:pPr lvl="0"/>
            <a:r>
              <a:rPr lang="en-US" smtClean="0"/>
              <a:t>Click to edit Master text styles</a:t>
            </a:r>
          </a:p>
        </p:txBody>
      </p:sp>
      <p:sp>
        <p:nvSpPr>
          <p:cNvPr id="16" name="Title 15"/>
          <p:cNvSpPr>
            <a:spLocks noGrp="1"/>
          </p:cNvSpPr>
          <p:nvPr>
            <p:ph type="title"/>
          </p:nvPr>
        </p:nvSpPr>
        <p:spPr>
          <a:xfrm>
            <a:off x="152400" y="152400"/>
            <a:ext cx="8229600" cy="639763"/>
          </a:xfrm>
        </p:spPr>
        <p:txBody>
          <a:bodyPr/>
          <a:lstStyle>
            <a:lvl1pPr>
              <a:buClr>
                <a:schemeClr val="accent3">
                  <a:lumMod val="50000"/>
                </a:schemeClr>
              </a:buClr>
              <a:defRPr/>
            </a:lvl1pPr>
          </a:lstStyle>
          <a:p>
            <a:r>
              <a:rPr lang="en-US" smtClean="0"/>
              <a:t>Click to edit Master title style</a:t>
            </a:r>
            <a:endParaRPr lang="en-US"/>
          </a:p>
        </p:txBody>
      </p:sp>
      <p:sp>
        <p:nvSpPr>
          <p:cNvPr id="5" name="Footer Placeholder 4"/>
          <p:cNvSpPr>
            <a:spLocks noGrp="1"/>
          </p:cNvSpPr>
          <p:nvPr>
            <p:ph type="ftr" sz="quarter" idx="14"/>
          </p:nvPr>
        </p:nvSpPr>
        <p:spPr>
          <a:xfrm>
            <a:off x="6248400" y="6653213"/>
            <a:ext cx="2895600" cy="365125"/>
          </a:xfrm>
        </p:spPr>
        <p:txBody>
          <a:bodyPr/>
          <a:lstStyle>
            <a:lvl1pPr algn="r">
              <a:defRPr sz="900" dirty="0">
                <a:solidFill>
                  <a:schemeClr val="tx2"/>
                </a:solidFill>
                <a:latin typeface="Segoe UI" pitchFamily="34" charset="0"/>
                <a:cs typeface="Segoe UI" pitchFamily="34" charset="0"/>
              </a:defRPr>
            </a:lvl1pPr>
          </a:lstStyle>
          <a:p>
            <a:pPr>
              <a:defRPr/>
            </a:pPr>
            <a:endParaRPr lang="en-US"/>
          </a:p>
        </p:txBody>
      </p:sp>
      <p:sp>
        <p:nvSpPr>
          <p:cNvPr id="6" name="Slide Number Placeholder 5"/>
          <p:cNvSpPr>
            <a:spLocks noGrp="1"/>
          </p:cNvSpPr>
          <p:nvPr>
            <p:ph type="sldNum" sz="quarter" idx="15"/>
          </p:nvPr>
        </p:nvSpPr>
        <p:spPr>
          <a:xfrm>
            <a:off x="76200" y="6637338"/>
            <a:ext cx="2133600" cy="365125"/>
          </a:xfrm>
        </p:spPr>
        <p:txBody>
          <a:bodyPr/>
          <a:lstStyle>
            <a:lvl1pPr algn="l">
              <a:defRPr sz="1200" b="1" smtClean="0">
                <a:solidFill>
                  <a:schemeClr val="tx2"/>
                </a:solidFill>
                <a:latin typeface="Segoe UI" pitchFamily="34" charset="0"/>
                <a:cs typeface="Segoe UI" pitchFamily="34" charset="0"/>
              </a:defRPr>
            </a:lvl1pPr>
          </a:lstStyle>
          <a:p>
            <a:pPr>
              <a:defRPr/>
            </a:pPr>
            <a:fld id="{5B8154FD-401E-4CBC-9347-F713A94B91CF}"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399"/>
            <a:ext cx="8305800" cy="4525965"/>
          </a:xfrm>
        </p:spPr>
        <p:txBody>
          <a:bodyPr/>
          <a:lstStyle>
            <a:lvl1pPr marL="173038" indent="-173038">
              <a:lnSpc>
                <a:spcPts val="2600"/>
              </a:lnSpc>
              <a:buClr>
                <a:schemeClr val="accent3">
                  <a:lumMod val="50000"/>
                </a:schemeClr>
              </a:buClr>
              <a:buFont typeface="Arial" pitchFamily="34" charset="0"/>
              <a:buChar char="•"/>
              <a:defRPr sz="2400" b="0"/>
            </a:lvl1pPr>
            <a:lvl2pPr marL="684213" indent="-227013">
              <a:lnSpc>
                <a:spcPts val="2600"/>
              </a:lnSpc>
              <a:buClr>
                <a:schemeClr val="accent3">
                  <a:lumMod val="50000"/>
                </a:schemeClr>
              </a:buClr>
              <a:defRPr sz="2000"/>
            </a:lvl2pPr>
            <a:lvl3pPr marL="1087438" indent="-173038">
              <a:lnSpc>
                <a:spcPts val="2600"/>
              </a:lnSpc>
              <a:buClr>
                <a:schemeClr val="accent3">
                  <a:lumMod val="50000"/>
                </a:schemeClr>
              </a:buClr>
              <a:defRPr sz="1800"/>
            </a:lvl3pPr>
            <a:lvl4pPr marL="1541463" indent="-169863">
              <a:lnSpc>
                <a:spcPts val="2600"/>
              </a:lnSpc>
              <a:buClr>
                <a:schemeClr val="accent3">
                  <a:lumMod val="50000"/>
                </a:schemeClr>
              </a:buClr>
              <a:defRPr sz="1600"/>
            </a:lvl4pPr>
            <a:lvl5pPr marL="2001838" indent="-173038">
              <a:lnSpc>
                <a:spcPts val="2600"/>
              </a:lnSpc>
              <a:buClr>
                <a:schemeClr val="accent3">
                  <a:lumMod val="50000"/>
                </a:schemeClr>
              </a:buCl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381000" y="669600"/>
            <a:ext cx="8251200" cy="457200"/>
          </a:xfrm>
        </p:spPr>
        <p:txBody>
          <a:bodyPr>
            <a:normAutofit/>
          </a:bodyPr>
          <a:lstStyle>
            <a:lvl1pPr>
              <a:buFontTx/>
              <a:buNone/>
              <a:defRPr sz="2400"/>
            </a:lvl1pPr>
          </a:lstStyle>
          <a:p>
            <a:pPr lvl="0"/>
            <a:r>
              <a:rPr lang="en-US" smtClean="0"/>
              <a:t>Click to edit Master text styles</a:t>
            </a:r>
          </a:p>
        </p:txBody>
      </p:sp>
      <p:sp>
        <p:nvSpPr>
          <p:cNvPr id="16" name="Title 15"/>
          <p:cNvSpPr>
            <a:spLocks noGrp="1"/>
          </p:cNvSpPr>
          <p:nvPr>
            <p:ph type="title"/>
          </p:nvPr>
        </p:nvSpPr>
        <p:spPr>
          <a:xfrm>
            <a:off x="152400" y="152400"/>
            <a:ext cx="8229600" cy="639763"/>
          </a:xfrm>
        </p:spPr>
        <p:txBody>
          <a:bodyPr/>
          <a:lstStyle>
            <a:lvl1pPr>
              <a:buClr>
                <a:schemeClr val="accent3">
                  <a:lumMod val="50000"/>
                </a:schemeClr>
              </a:buClr>
              <a:defRPr/>
            </a:lvl1pPr>
          </a:lstStyle>
          <a:p>
            <a:r>
              <a:rPr lang="en-US" smtClean="0"/>
              <a:t>Click to edit Master title style</a:t>
            </a:r>
            <a:endParaRPr lang="en-US"/>
          </a:p>
        </p:txBody>
      </p:sp>
      <p:sp>
        <p:nvSpPr>
          <p:cNvPr id="5" name="Footer Placeholder 4"/>
          <p:cNvSpPr>
            <a:spLocks noGrp="1"/>
          </p:cNvSpPr>
          <p:nvPr>
            <p:ph type="ftr" sz="quarter" idx="14"/>
          </p:nvPr>
        </p:nvSpPr>
        <p:spPr>
          <a:xfrm>
            <a:off x="6248400" y="6653213"/>
            <a:ext cx="2895600" cy="365125"/>
          </a:xfrm>
        </p:spPr>
        <p:txBody>
          <a:bodyPr/>
          <a:lstStyle>
            <a:lvl1pPr algn="r">
              <a:defRPr sz="900" dirty="0">
                <a:solidFill>
                  <a:schemeClr val="tx2"/>
                </a:solidFill>
                <a:latin typeface="Segoe UI" pitchFamily="34" charset="0"/>
                <a:cs typeface="Segoe UI" pitchFamily="34" charset="0"/>
              </a:defRPr>
            </a:lvl1pPr>
          </a:lstStyle>
          <a:p>
            <a:pPr>
              <a:defRPr/>
            </a:pPr>
            <a:endParaRPr lang="en-US"/>
          </a:p>
        </p:txBody>
      </p:sp>
      <p:sp>
        <p:nvSpPr>
          <p:cNvPr id="6" name="Slide Number Placeholder 5"/>
          <p:cNvSpPr>
            <a:spLocks noGrp="1"/>
          </p:cNvSpPr>
          <p:nvPr>
            <p:ph type="sldNum" sz="quarter" idx="15"/>
          </p:nvPr>
        </p:nvSpPr>
        <p:spPr>
          <a:xfrm>
            <a:off x="76200" y="6637338"/>
            <a:ext cx="2133600" cy="365125"/>
          </a:xfrm>
        </p:spPr>
        <p:txBody>
          <a:bodyPr/>
          <a:lstStyle>
            <a:lvl1pPr algn="l">
              <a:defRPr sz="1200" b="1" smtClean="0">
                <a:solidFill>
                  <a:schemeClr val="tx2"/>
                </a:solidFill>
                <a:latin typeface="Segoe UI" pitchFamily="34" charset="0"/>
                <a:cs typeface="Segoe UI" pitchFamily="34" charset="0"/>
              </a:defRPr>
            </a:lvl1pPr>
          </a:lstStyle>
          <a:p>
            <a:pPr>
              <a:defRPr/>
            </a:pPr>
            <a:fld id="{41B45B8C-FD33-4009-83A5-154BEFDBC80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E526A4A-75FE-497F-BAB3-164B78B40F27}" type="datetimeFigureOut">
              <a:rPr lang="en-US"/>
              <a:pPr>
                <a:defRPr/>
              </a:pPr>
              <a:t>9/27/2012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27D97E-D7FF-49EE-8736-F24B3322A7D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AC0DABC-FE7B-4B44-B66C-99907F5C5CCE}" type="datetimeFigureOut">
              <a:rPr lang="en-US"/>
              <a:pPr>
                <a:defRPr/>
              </a:pPr>
              <a:t>9/27/2012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644D0F-12E8-45D7-BCB8-2AA5D2E5C7C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E19D6FA-015B-4A1D-908C-400CAF90BE9C}" type="datetimeFigureOut">
              <a:rPr lang="en-US"/>
              <a:pPr>
                <a:defRPr/>
              </a:pPr>
              <a:t>9/27/2012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70ECEB-F075-433A-8B1B-351E413B0F5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2008D41-246D-46C6-889E-C8E90A3AA2A2}" type="datetimeFigureOut">
              <a:rPr lang="en-US"/>
              <a:pPr>
                <a:defRPr/>
              </a:pPr>
              <a:t>9/27/2012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0C8A884-0EF2-4522-97F2-C894EDC502F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D888B5C-DBB4-4AD4-9EC2-54BB09D011E6}" type="datetimeFigureOut">
              <a:rPr lang="en-US"/>
              <a:pPr>
                <a:defRPr/>
              </a:pPr>
              <a:t>9/27/2012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972C15A-5E47-4B9E-8C97-3C7515C8C8F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2A784ED-F300-448B-AC30-4A1FE92B803A}" type="datetimeFigureOut">
              <a:rPr lang="en-US"/>
              <a:pPr>
                <a:defRPr/>
              </a:pPr>
              <a:t>9/27/2012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B774F23-17F4-4EAA-902A-196C7DA8430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471EFA-FCC9-4311-B48D-2404D9026456}" type="datetimeFigureOut">
              <a:rPr lang="en-US"/>
              <a:pPr>
                <a:defRPr/>
              </a:pPr>
              <a:t>9/27/2012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F228A8-835A-40EE-A126-06375594771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8E2B43A-68C3-4764-BB36-3C8A244D2C17}" type="datetimeFigureOut">
              <a:rPr lang="en-US"/>
              <a:pPr>
                <a:defRPr/>
              </a:pPr>
              <a:t>9/27/2012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D4D54B2-3D71-4E01-BED9-3A4F7950C64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6DD0820-49BE-47E7-84AE-85A4615AC673}" type="datetimeFigureOut">
              <a:rPr lang="en-US"/>
              <a:pPr>
                <a:defRPr/>
              </a:pPr>
              <a:t>9/27/2012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00DF26E-3451-4CD1-A509-C5002C8DD6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alpha val="50195"/>
          </a:srgbClr>
        </a:solidFill>
        <a:effectLst/>
      </p:bgPr>
    </p:bg>
    <p:spTree>
      <p:nvGrpSpPr>
        <p:cNvPr id="1" name=""/>
        <p:cNvGrpSpPr/>
        <p:nvPr/>
      </p:nvGrpSpPr>
      <p:grpSpPr>
        <a:xfrm>
          <a:off x="0" y="0"/>
          <a:ext cx="0" cy="0"/>
          <a:chOff x="0" y="0"/>
          <a:chExt cx="0" cy="0"/>
        </a:xfrm>
      </p:grpSpPr>
      <p:pic>
        <p:nvPicPr>
          <p:cNvPr id="17410" name="Picture 3" descr="1.jpg"/>
          <p:cNvPicPr>
            <a:picLocks noChangeAspect="1"/>
          </p:cNvPicPr>
          <p:nvPr/>
        </p:nvPicPr>
        <p:blipFill>
          <a:blip r:embed="rId3"/>
          <a:srcRect/>
          <a:stretch>
            <a:fillRect/>
          </a:stretch>
        </p:blipFill>
        <p:spPr bwMode="auto">
          <a:xfrm>
            <a:off x="2100263" y="2209800"/>
            <a:ext cx="4943475" cy="2628900"/>
          </a:xfrm>
          <a:prstGeom prst="rect">
            <a:avLst/>
          </a:prstGeom>
          <a:noFill/>
          <a:ln w="57150">
            <a:solidFill>
              <a:srgbClr val="92D050"/>
            </a:solidFill>
            <a:miter lim="800000"/>
            <a:headEnd/>
            <a:tailEnd/>
          </a:ln>
        </p:spPr>
      </p:pic>
      <p:sp>
        <p:nvSpPr>
          <p:cNvPr id="17411" name="TextBox 1"/>
          <p:cNvSpPr txBox="1">
            <a:spLocks noChangeArrowheads="1"/>
          </p:cNvSpPr>
          <p:nvPr/>
        </p:nvSpPr>
        <p:spPr bwMode="auto">
          <a:xfrm>
            <a:off x="1028700" y="5486400"/>
            <a:ext cx="7086600" cy="1187450"/>
          </a:xfrm>
          <a:prstGeom prst="rect">
            <a:avLst/>
          </a:prstGeom>
          <a:noFill/>
          <a:ln w="9525">
            <a:noFill/>
            <a:miter lim="800000"/>
            <a:headEnd/>
            <a:tailEnd/>
          </a:ln>
        </p:spPr>
        <p:txBody>
          <a:bodyPr>
            <a:spAutoFit/>
          </a:bodyPr>
          <a:lstStyle/>
          <a:p>
            <a:pPr algn="ctr"/>
            <a:r>
              <a:rPr lang="en-US" sz="2400">
                <a:solidFill>
                  <a:schemeClr val="bg1"/>
                </a:solidFill>
                <a:latin typeface="Calibri" pitchFamily="34" charset="0"/>
              </a:rPr>
              <a:t>WETA Parent Engagement Webinar Series</a:t>
            </a:r>
          </a:p>
          <a:p>
            <a:pPr algn="ctr"/>
            <a:r>
              <a:rPr lang="en-US" sz="2400">
                <a:solidFill>
                  <a:schemeClr val="bg1"/>
                </a:solidFill>
                <a:latin typeface="Calibri" pitchFamily="34" charset="0"/>
              </a:rPr>
              <a:t>Home and Family Literacy</a:t>
            </a:r>
          </a:p>
          <a:p>
            <a:pPr algn="ctr"/>
            <a:r>
              <a:rPr lang="en-US" sz="2400">
                <a:solidFill>
                  <a:schemeClr val="bg1"/>
                </a:solidFill>
                <a:latin typeface="Calibri" pitchFamily="34" charset="0"/>
              </a:rPr>
              <a:t>Thursday, September 27,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rtlCol="0">
            <a:normAutofit fontScale="90000"/>
          </a:bodyPr>
          <a:lstStyle/>
          <a:p>
            <a:pPr fontAlgn="auto">
              <a:spcAft>
                <a:spcPts val="0"/>
              </a:spcAft>
              <a:defRPr/>
            </a:pPr>
            <a:r>
              <a:rPr lang="en-US" dirty="0" smtClean="0"/>
              <a:t>Kids who are the strongest readers…</a:t>
            </a:r>
            <a:endParaRPr lang="en-US" dirty="0"/>
          </a:p>
        </p:txBody>
      </p:sp>
      <p:sp>
        <p:nvSpPr>
          <p:cNvPr id="3" name="Content Placeholder 2"/>
          <p:cNvSpPr>
            <a:spLocks noGrp="1"/>
          </p:cNvSpPr>
          <p:nvPr>
            <p:ph idx="1"/>
          </p:nvPr>
        </p:nvSpPr>
        <p:spPr/>
        <p:txBody>
          <a:bodyPr>
            <a:normAutofit lnSpcReduction="10000"/>
          </a:bodyPr>
          <a:lstStyle/>
          <a:p>
            <a:pPr>
              <a:lnSpc>
                <a:spcPct val="90000"/>
              </a:lnSpc>
            </a:pPr>
            <a:r>
              <a:rPr lang="en-US" smtClean="0"/>
              <a:t>Have been read aloud to</a:t>
            </a:r>
          </a:p>
          <a:p>
            <a:pPr>
              <a:lnSpc>
                <a:spcPct val="90000"/>
              </a:lnSpc>
            </a:pPr>
            <a:r>
              <a:rPr lang="en-US" smtClean="0"/>
              <a:t>Have access to books at home and can choose which books they want to read and keep</a:t>
            </a:r>
          </a:p>
          <a:p>
            <a:pPr>
              <a:lnSpc>
                <a:spcPct val="90000"/>
              </a:lnSpc>
            </a:pPr>
            <a:r>
              <a:rPr lang="en-US" smtClean="0"/>
              <a:t>Have adults who will read and talk with them about what they are reading and act as reading role models</a:t>
            </a:r>
          </a:p>
          <a:p>
            <a:pPr>
              <a:lnSpc>
                <a:spcPct val="90000"/>
              </a:lnSpc>
            </a:pPr>
            <a:r>
              <a:rPr lang="en-US" smtClean="0"/>
              <a:t>Are motivated and encouraged to read for fun</a:t>
            </a:r>
          </a:p>
          <a:p>
            <a:pPr>
              <a:lnSpc>
                <a:spcPct val="90000"/>
              </a:lnSpc>
            </a:pPr>
            <a:r>
              <a:rPr lang="en-US" smtClean="0"/>
              <a:t>Have many opportunities to build comprehension skills and background knowledge</a:t>
            </a:r>
          </a:p>
          <a:p>
            <a:pPr>
              <a:lnSpc>
                <a:spcPct val="90000"/>
              </a:lnSpc>
            </a:pPr>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fontAlgn="auto">
              <a:spcAft>
                <a:spcPts val="0"/>
              </a:spcAft>
              <a:defRPr/>
            </a:pPr>
            <a:r>
              <a:rPr lang="en-US" dirty="0" smtClean="0">
                <a:solidFill>
                  <a:schemeClr val="tx1"/>
                </a:solidFill>
              </a:rPr>
              <a:t>Why real-world experiences matter</a:t>
            </a:r>
            <a:endParaRPr lang="en-US" dirty="0">
              <a:solidFill>
                <a:schemeClr val="tx1"/>
              </a:solidFill>
            </a:endParaRP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Real-world experiences build vocabulary and background knowledge.  These two factors influence reading comprehension.</a:t>
            </a:r>
          </a:p>
          <a:p>
            <a:pPr fontAlgn="auto">
              <a:spcAft>
                <a:spcPts val="0"/>
              </a:spcAft>
              <a:buFont typeface="Arial" pitchFamily="34" charset="0"/>
              <a:buChar char="•"/>
              <a:defRPr/>
            </a:pPr>
            <a:endParaRPr lang="en-US" dirty="0"/>
          </a:p>
          <a:p>
            <a:pPr marL="2286000" lvl="5" indent="0">
              <a:buFont typeface="Arial" pitchFamily="34" charset="0"/>
              <a:buNone/>
              <a:defRPr/>
            </a:pPr>
            <a:r>
              <a:rPr lang="en-US" dirty="0" smtClean="0"/>
              <a:t>		</a:t>
            </a:r>
            <a:r>
              <a:rPr lang="en-US" sz="1800" dirty="0" smtClean="0"/>
              <a:t>Background Knowledge</a:t>
            </a:r>
          </a:p>
          <a:p>
            <a:pPr marL="2286000" lvl="5" indent="0">
              <a:buFont typeface="Arial" pitchFamily="34" charset="0"/>
              <a:buNone/>
              <a:defRPr/>
            </a:pPr>
            <a:endParaRPr lang="en-US" dirty="0" smtClean="0"/>
          </a:p>
          <a:p>
            <a:pPr marL="2286000" lvl="5" indent="0">
              <a:buFont typeface="Arial" pitchFamily="34" charset="0"/>
              <a:buNone/>
              <a:defRPr/>
            </a:pPr>
            <a:endParaRPr lang="en-US" dirty="0"/>
          </a:p>
          <a:p>
            <a:pPr marL="2286000" lvl="5" indent="0">
              <a:buFont typeface="Arial" pitchFamily="34" charset="0"/>
              <a:buNone/>
              <a:defRPr/>
            </a:pPr>
            <a:endParaRPr lang="en-US" dirty="0" smtClean="0"/>
          </a:p>
          <a:p>
            <a:pPr marL="2286000" lvl="5" indent="0">
              <a:buFont typeface="Arial" pitchFamily="34" charset="0"/>
              <a:buNone/>
              <a:defRPr/>
            </a:pPr>
            <a:endParaRPr lang="en-US" dirty="0"/>
          </a:p>
          <a:p>
            <a:pPr marL="2286000" lvl="5" indent="0">
              <a:buFont typeface="Arial" pitchFamily="34" charset="0"/>
              <a:buNone/>
              <a:defRPr/>
            </a:pPr>
            <a:r>
              <a:rPr lang="en-US" sz="1400" dirty="0" smtClean="0"/>
              <a:t>Dr. Joan </a:t>
            </a:r>
            <a:r>
              <a:rPr lang="en-US" sz="1400" dirty="0" err="1" smtClean="0"/>
              <a:t>Kindig</a:t>
            </a:r>
            <a:r>
              <a:rPr lang="en-US" sz="1400" dirty="0" smtClean="0"/>
              <a:t>, University of Virginia, TRC Volunteer Training, April 2009</a:t>
            </a:r>
          </a:p>
        </p:txBody>
      </p:sp>
      <p:graphicFrame>
        <p:nvGraphicFramePr>
          <p:cNvPr id="4" name="Table 3"/>
          <p:cNvGraphicFramePr>
            <a:graphicFrameLocks noGrp="1"/>
          </p:cNvGraphicFramePr>
          <p:nvPr/>
        </p:nvGraphicFramePr>
        <p:xfrm>
          <a:off x="1905000" y="4114800"/>
          <a:ext cx="5410200" cy="1097280"/>
        </p:xfrm>
        <a:graphic>
          <a:graphicData uri="http://schemas.openxmlformats.org/drawingml/2006/table">
            <a:tbl>
              <a:tblPr firstRow="1" bandRow="1">
                <a:tableStyleId>{5C22544A-7EE6-4342-B048-85BDC9FD1C3A}</a:tableStyleId>
              </a:tblPr>
              <a:tblGrid>
                <a:gridCol w="1803400"/>
                <a:gridCol w="1803400"/>
                <a:gridCol w="1803400"/>
              </a:tblGrid>
              <a:tr h="345440">
                <a:tc>
                  <a:txBody>
                    <a:bodyPr/>
                    <a:lstStyle/>
                    <a:p>
                      <a:endParaRPr lang="en-US" dirty="0"/>
                    </a:p>
                  </a:txBody>
                  <a:tcPr/>
                </a:tc>
                <a:tc>
                  <a:txBody>
                    <a:bodyPr/>
                    <a:lstStyle/>
                    <a:p>
                      <a:r>
                        <a:rPr lang="en-US" dirty="0" smtClean="0"/>
                        <a:t>Strong</a:t>
                      </a:r>
                      <a:endParaRPr lang="en-US" dirty="0"/>
                    </a:p>
                  </a:txBody>
                  <a:tcPr/>
                </a:tc>
                <a:tc>
                  <a:txBody>
                    <a:bodyPr/>
                    <a:lstStyle/>
                    <a:p>
                      <a:r>
                        <a:rPr lang="en-US" dirty="0" smtClean="0"/>
                        <a:t>Weak</a:t>
                      </a:r>
                      <a:endParaRPr lang="en-US" dirty="0"/>
                    </a:p>
                  </a:txBody>
                  <a:tcPr/>
                </a:tc>
              </a:tr>
              <a:tr h="345440">
                <a:tc>
                  <a:txBody>
                    <a:bodyPr/>
                    <a:lstStyle/>
                    <a:p>
                      <a:r>
                        <a:rPr lang="en-US" b="1" dirty="0" smtClean="0">
                          <a:solidFill>
                            <a:schemeClr val="bg1"/>
                          </a:solidFill>
                        </a:rPr>
                        <a:t>Adequate</a:t>
                      </a:r>
                      <a:endParaRPr lang="en-US" b="1" dirty="0">
                        <a:solidFill>
                          <a:schemeClr val="bg1"/>
                        </a:solidFill>
                      </a:endParaRPr>
                    </a:p>
                  </a:txBody>
                  <a:tcPr>
                    <a:solidFill>
                      <a:schemeClr val="accent1"/>
                    </a:solidFill>
                  </a:tcPr>
                </a:tc>
                <a:tc>
                  <a:txBody>
                    <a:bodyPr/>
                    <a:lstStyle/>
                    <a:p>
                      <a:r>
                        <a:rPr lang="en-US" dirty="0" smtClean="0"/>
                        <a:t>High</a:t>
                      </a:r>
                      <a:endParaRPr lang="en-US" dirty="0"/>
                    </a:p>
                  </a:txBody>
                  <a:tcPr/>
                </a:tc>
                <a:tc>
                  <a:txBody>
                    <a:bodyPr/>
                    <a:lstStyle/>
                    <a:p>
                      <a:r>
                        <a:rPr lang="en-US" dirty="0" smtClean="0"/>
                        <a:t>Low</a:t>
                      </a:r>
                      <a:endParaRPr lang="en-US" dirty="0"/>
                    </a:p>
                  </a:txBody>
                  <a:tcPr/>
                </a:tc>
              </a:tr>
              <a:tr h="345440">
                <a:tc>
                  <a:txBody>
                    <a:bodyPr/>
                    <a:lstStyle/>
                    <a:p>
                      <a:r>
                        <a:rPr lang="en-US" b="1" dirty="0" smtClean="0">
                          <a:solidFill>
                            <a:schemeClr val="bg1"/>
                          </a:solidFill>
                        </a:rPr>
                        <a:t>Inadequate</a:t>
                      </a:r>
                      <a:endParaRPr lang="en-US" b="1" dirty="0">
                        <a:solidFill>
                          <a:schemeClr val="bg1"/>
                        </a:solidFill>
                      </a:endParaRPr>
                    </a:p>
                  </a:txBody>
                  <a:tcPr>
                    <a:solidFill>
                      <a:schemeClr val="accent1"/>
                    </a:solidFill>
                  </a:tcPr>
                </a:tc>
                <a:tc>
                  <a:txBody>
                    <a:bodyPr/>
                    <a:lstStyle/>
                    <a:p>
                      <a:r>
                        <a:rPr lang="en-US" dirty="0" smtClean="0"/>
                        <a:t>Moderate</a:t>
                      </a:r>
                      <a:endParaRPr lang="en-US" dirty="0"/>
                    </a:p>
                  </a:txBody>
                  <a:tcPr/>
                </a:tc>
                <a:tc>
                  <a:txBody>
                    <a:bodyPr/>
                    <a:lstStyle/>
                    <a:p>
                      <a:r>
                        <a:rPr lang="en-US" dirty="0" smtClean="0"/>
                        <a:t>Nil</a:t>
                      </a:r>
                      <a:endParaRPr lang="en-US" dirty="0"/>
                    </a:p>
                  </a:txBody>
                  <a:tcPr/>
                </a:tc>
              </a:tr>
            </a:tbl>
          </a:graphicData>
        </a:graphic>
      </p:graphicFrame>
      <p:sp>
        <p:nvSpPr>
          <p:cNvPr id="5" name="TextBox 4"/>
          <p:cNvSpPr txBox="1"/>
          <p:nvPr/>
        </p:nvSpPr>
        <p:spPr>
          <a:xfrm>
            <a:off x="1082150" y="3733800"/>
            <a:ext cx="738664" cy="1600200"/>
          </a:xfrm>
          <a:prstGeom prst="rect">
            <a:avLst/>
          </a:prstGeom>
          <a:noFill/>
        </p:spPr>
        <p:txBody>
          <a:bodyPr vert="vert270">
            <a:spAutoFit/>
          </a:bodyPr>
          <a:lstStyle/>
          <a:p>
            <a:pPr fontAlgn="auto">
              <a:spcBef>
                <a:spcPts val="0"/>
              </a:spcBef>
              <a:spcAft>
                <a:spcPts val="0"/>
              </a:spcAft>
              <a:defRPr/>
            </a:pPr>
            <a:r>
              <a:rPr lang="en-US" dirty="0">
                <a:latin typeface="+mn-lt"/>
                <a:cs typeface="+mn-cs"/>
              </a:rPr>
              <a:t>Word Knowledge</a:t>
            </a:r>
          </a:p>
        </p:txBody>
      </p:sp>
      <p:sp>
        <p:nvSpPr>
          <p:cNvPr id="27670" name="TextBox 5"/>
          <p:cNvSpPr txBox="1">
            <a:spLocks noChangeArrowheads="1"/>
          </p:cNvSpPr>
          <p:nvPr/>
        </p:nvSpPr>
        <p:spPr bwMode="auto">
          <a:xfrm>
            <a:off x="7310438" y="4533900"/>
            <a:ext cx="1800225" cy="646113"/>
          </a:xfrm>
          <a:prstGeom prst="rect">
            <a:avLst/>
          </a:prstGeom>
          <a:noFill/>
          <a:ln w="9525">
            <a:noFill/>
            <a:miter lim="800000"/>
            <a:headEnd/>
            <a:tailEnd/>
          </a:ln>
        </p:spPr>
        <p:txBody>
          <a:bodyPr>
            <a:spAutoFit/>
          </a:bodyPr>
          <a:lstStyle/>
          <a:p>
            <a:r>
              <a:rPr lang="en-US">
                <a:latin typeface="Calibri" pitchFamily="34" charset="0"/>
              </a:rPr>
              <a:t>Probability of comprehension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a:solidFill>
            <a:schemeClr val="accent4">
              <a:lumMod val="60000"/>
              <a:lumOff val="40000"/>
            </a:schemeClr>
          </a:solidFill>
        </p:spPr>
        <p:txBody>
          <a:bodyPr/>
          <a:lstStyle/>
          <a:p>
            <a:r>
              <a:rPr lang="en-US" dirty="0" smtClean="0"/>
              <a:t>Polling Question</a:t>
            </a:r>
          </a:p>
        </p:txBody>
      </p:sp>
      <p:sp>
        <p:nvSpPr>
          <p:cNvPr id="45059" name="Rectangle 3"/>
          <p:cNvSpPr>
            <a:spLocks noGrp="1"/>
          </p:cNvSpPr>
          <p:nvPr>
            <p:ph type="body" idx="1"/>
          </p:nvPr>
        </p:nvSpPr>
        <p:spPr/>
        <p:txBody>
          <a:bodyPr/>
          <a:lstStyle/>
          <a:p>
            <a:pPr>
              <a:buFont typeface="Arial" charset="0"/>
              <a:buNone/>
            </a:pPr>
            <a:r>
              <a:rPr lang="en-US" smtClean="0"/>
              <a:t>Which factors affect your kids?</a:t>
            </a:r>
          </a:p>
          <a:p>
            <a:r>
              <a:rPr lang="en-US" smtClean="0"/>
              <a:t>Are they being read aloud to?</a:t>
            </a:r>
          </a:p>
          <a:p>
            <a:r>
              <a:rPr lang="en-US" smtClean="0"/>
              <a:t>Do they have access to books at home?</a:t>
            </a:r>
          </a:p>
          <a:p>
            <a:r>
              <a:rPr lang="en-US" smtClean="0"/>
              <a:t>Do they have adult reading role models?</a:t>
            </a:r>
          </a:p>
          <a:p>
            <a:r>
              <a:rPr lang="en-US" smtClean="0"/>
              <a:t>Are they motivated or encouraged to read?</a:t>
            </a:r>
          </a:p>
          <a:p>
            <a:r>
              <a:rPr lang="en-US" smtClean="0"/>
              <a:t>Do they have opportunities to build vocabulary and background knowledge, especially during the summer?</a:t>
            </a:r>
          </a:p>
          <a:p>
            <a:pPr>
              <a:buFont typeface="Arial" charset="0"/>
              <a:buNone/>
            </a:pPr>
            <a:endParaRPr lang="en-US" smtClean="0"/>
          </a:p>
          <a:p>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fontAlgn="auto">
              <a:spcAft>
                <a:spcPts val="0"/>
              </a:spcAft>
              <a:defRPr/>
            </a:pPr>
            <a:r>
              <a:rPr lang="en-US" dirty="0" smtClean="0">
                <a:solidFill>
                  <a:schemeClr val="tx1"/>
                </a:solidFill>
              </a:rPr>
              <a:t>How do we fill the gaps?</a:t>
            </a:r>
            <a:endParaRPr lang="en-US" dirty="0">
              <a:solidFill>
                <a:schemeClr val="tx1"/>
              </a:solidFill>
            </a:endParaRPr>
          </a:p>
        </p:txBody>
      </p:sp>
      <p:sp>
        <p:nvSpPr>
          <p:cNvPr id="3" name="Content Placeholder 2"/>
          <p:cNvSpPr>
            <a:spLocks noGrp="1"/>
          </p:cNvSpPr>
          <p:nvPr>
            <p:ph idx="1"/>
          </p:nvPr>
        </p:nvSpPr>
        <p:spPr/>
        <p:txBody>
          <a:bodyPr>
            <a:normAutofit/>
          </a:bodyPr>
          <a:lstStyle/>
          <a:p>
            <a:pPr marL="0" indent="0" algn="ctr">
              <a:buFont typeface="Arial" charset="0"/>
              <a:buNone/>
            </a:pPr>
            <a:r>
              <a:rPr lang="en-US" smtClean="0"/>
              <a:t>Provide access to books kids want to read and adults to read and talk with them</a:t>
            </a:r>
          </a:p>
          <a:p>
            <a:pPr marL="0" indent="0"/>
            <a:endParaRPr lang="en-US" smtClean="0"/>
          </a:p>
          <a:p>
            <a:pPr marL="0" indent="0"/>
            <a:endParaRPr lang="en-US" smtClean="0"/>
          </a:p>
        </p:txBody>
      </p:sp>
      <p:pic>
        <p:nvPicPr>
          <p:cNvPr id="31747" name="Picture 3" descr="S:\My Pictures\Pics for 2012 OWW\P1020041.JPG"/>
          <p:cNvPicPr>
            <a:picLocks noChangeAspect="1" noChangeArrowheads="1"/>
          </p:cNvPicPr>
          <p:nvPr/>
        </p:nvPicPr>
        <p:blipFill>
          <a:blip r:embed="rId3"/>
          <a:srcRect/>
          <a:stretch>
            <a:fillRect/>
          </a:stretch>
        </p:blipFill>
        <p:spPr bwMode="auto">
          <a:xfrm>
            <a:off x="457200" y="3048000"/>
            <a:ext cx="3556000" cy="2667000"/>
          </a:xfrm>
          <a:prstGeom prst="rect">
            <a:avLst/>
          </a:prstGeom>
          <a:noFill/>
          <a:ln w="9525">
            <a:noFill/>
            <a:miter lim="800000"/>
            <a:headEnd/>
            <a:tailEnd/>
          </a:ln>
        </p:spPr>
      </p:pic>
      <p:pic>
        <p:nvPicPr>
          <p:cNvPr id="31748" name="Picture 4" descr="S:\My Pictures\Pics for 2012 OWW\P1010863.JPG"/>
          <p:cNvPicPr>
            <a:picLocks noChangeAspect="1" noChangeArrowheads="1"/>
          </p:cNvPicPr>
          <p:nvPr/>
        </p:nvPicPr>
        <p:blipFill>
          <a:blip r:embed="rId4"/>
          <a:srcRect/>
          <a:stretch>
            <a:fillRect/>
          </a:stretch>
        </p:blipFill>
        <p:spPr bwMode="auto">
          <a:xfrm>
            <a:off x="4800600" y="3030538"/>
            <a:ext cx="3505200" cy="262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fontAlgn="auto">
              <a:spcAft>
                <a:spcPts val="0"/>
              </a:spcAft>
              <a:defRPr/>
            </a:pPr>
            <a:r>
              <a:rPr lang="en-US" dirty="0" smtClean="0">
                <a:solidFill>
                  <a:schemeClr val="tx1"/>
                </a:solidFill>
              </a:rPr>
              <a:t>How do we fill the gaps?</a:t>
            </a:r>
            <a:endParaRPr lang="en-US" dirty="0">
              <a:solidFill>
                <a:schemeClr val="tx1"/>
              </a:solidFill>
            </a:endParaRPr>
          </a:p>
        </p:txBody>
      </p:sp>
      <p:sp>
        <p:nvSpPr>
          <p:cNvPr id="33794" name="Content Placeholder 2"/>
          <p:cNvSpPr>
            <a:spLocks noGrp="1"/>
          </p:cNvSpPr>
          <p:nvPr>
            <p:ph idx="1"/>
          </p:nvPr>
        </p:nvSpPr>
        <p:spPr/>
        <p:txBody>
          <a:bodyPr/>
          <a:lstStyle/>
          <a:p>
            <a:pPr marL="0" indent="0" algn="ctr">
              <a:buFont typeface="Arial" charset="0"/>
              <a:buNone/>
            </a:pPr>
            <a:r>
              <a:rPr lang="en-US" smtClean="0"/>
              <a:t>Provide opportunities, motivation and rewards for reading for fun</a:t>
            </a:r>
          </a:p>
          <a:p>
            <a:pPr marL="0" indent="0">
              <a:buFont typeface="Arial" charset="0"/>
              <a:buNone/>
            </a:pPr>
            <a:endParaRPr lang="en-US" smtClean="0"/>
          </a:p>
        </p:txBody>
      </p:sp>
      <p:pic>
        <p:nvPicPr>
          <p:cNvPr id="33795" name="Picture 3" descr="S:\My Pictures\summer reading 2011 photographs\IP Wrap-up\P1020008.JPG"/>
          <p:cNvPicPr>
            <a:picLocks noChangeAspect="1" noChangeArrowheads="1"/>
          </p:cNvPicPr>
          <p:nvPr/>
        </p:nvPicPr>
        <p:blipFill>
          <a:blip r:embed="rId3"/>
          <a:srcRect l="13992" r="14098" b="8617"/>
          <a:stretch>
            <a:fillRect/>
          </a:stretch>
        </p:blipFill>
        <p:spPr bwMode="auto">
          <a:xfrm>
            <a:off x="304800" y="2667000"/>
            <a:ext cx="3359150" cy="3471863"/>
          </a:xfrm>
          <a:prstGeom prst="rect">
            <a:avLst/>
          </a:prstGeom>
          <a:noFill/>
          <a:ln w="9525">
            <a:noFill/>
            <a:miter lim="800000"/>
            <a:headEnd/>
            <a:tailEnd/>
          </a:ln>
        </p:spPr>
      </p:pic>
      <p:pic>
        <p:nvPicPr>
          <p:cNvPr id="33796" name="Picture 5" descr="S:\My Pictures\Pics for 2012 OWW\DSCN1218 brighter.jpg"/>
          <p:cNvPicPr>
            <a:picLocks noChangeAspect="1" noChangeArrowheads="1"/>
          </p:cNvPicPr>
          <p:nvPr/>
        </p:nvPicPr>
        <p:blipFill>
          <a:blip r:embed="rId4"/>
          <a:srcRect l="11539" t="14214" r="11209" b="2710"/>
          <a:stretch>
            <a:fillRect/>
          </a:stretch>
        </p:blipFill>
        <p:spPr bwMode="auto">
          <a:xfrm>
            <a:off x="4343400" y="3184525"/>
            <a:ext cx="4354513" cy="351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38" y="304800"/>
            <a:ext cx="8229600" cy="1143000"/>
          </a:xfrm>
          <a:solidFill>
            <a:schemeClr val="accent4">
              <a:lumMod val="60000"/>
              <a:lumOff val="40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fontAlgn="auto">
              <a:spcAft>
                <a:spcPts val="0"/>
              </a:spcAft>
              <a:defRPr/>
            </a:pPr>
            <a:r>
              <a:rPr lang="en-US" dirty="0" smtClean="0">
                <a:solidFill>
                  <a:schemeClr val="tx1"/>
                </a:solidFill>
              </a:rPr>
              <a:t>How do we fill the gaps?</a:t>
            </a:r>
            <a:endParaRPr lang="en-US" dirty="0">
              <a:solidFill>
                <a:schemeClr val="tx1"/>
              </a:solidFill>
            </a:endParaRPr>
          </a:p>
        </p:txBody>
      </p:sp>
      <p:sp>
        <p:nvSpPr>
          <p:cNvPr id="35842" name="Content Placeholder 2"/>
          <p:cNvSpPr>
            <a:spLocks noGrp="1"/>
          </p:cNvSpPr>
          <p:nvPr>
            <p:ph idx="1"/>
          </p:nvPr>
        </p:nvSpPr>
        <p:spPr/>
        <p:txBody>
          <a:bodyPr/>
          <a:lstStyle/>
          <a:p>
            <a:pPr marL="0" indent="0" algn="ctr">
              <a:buFont typeface="Arial" charset="0"/>
              <a:buNone/>
            </a:pPr>
            <a:r>
              <a:rPr lang="en-US" smtClean="0"/>
              <a:t>Provide a wide variety of real-world, hands-on experiences for the kids and link them to high quality children’s books</a:t>
            </a:r>
          </a:p>
        </p:txBody>
      </p:sp>
      <p:pic>
        <p:nvPicPr>
          <p:cNvPr id="35843" name="Picture 2" descr="S:\My Pictures\summer reading 2011 photographs\Sullivan House cooking\DSCN2255.JPG"/>
          <p:cNvPicPr>
            <a:picLocks noChangeAspect="1" noChangeArrowheads="1"/>
          </p:cNvPicPr>
          <p:nvPr/>
        </p:nvPicPr>
        <p:blipFill>
          <a:blip r:embed="rId3"/>
          <a:srcRect/>
          <a:stretch>
            <a:fillRect/>
          </a:stretch>
        </p:blipFill>
        <p:spPr bwMode="auto">
          <a:xfrm>
            <a:off x="457200" y="3276600"/>
            <a:ext cx="2641600" cy="1981200"/>
          </a:xfrm>
          <a:prstGeom prst="rect">
            <a:avLst/>
          </a:prstGeom>
          <a:noFill/>
          <a:ln w="9525">
            <a:noFill/>
            <a:miter lim="800000"/>
            <a:headEnd/>
            <a:tailEnd/>
          </a:ln>
        </p:spPr>
      </p:pic>
      <p:pic>
        <p:nvPicPr>
          <p:cNvPr id="35844" name="Picture 3" descr="S:\My Pictures\Summer Reading Pics 2012\Sherriff at Sullivan 2012\shekkita petting various.jpg"/>
          <p:cNvPicPr>
            <a:picLocks noChangeAspect="1" noChangeArrowheads="1"/>
          </p:cNvPicPr>
          <p:nvPr/>
        </p:nvPicPr>
        <p:blipFill>
          <a:blip r:embed="rId4"/>
          <a:srcRect/>
          <a:stretch>
            <a:fillRect/>
          </a:stretch>
        </p:blipFill>
        <p:spPr bwMode="auto">
          <a:xfrm>
            <a:off x="5943600" y="4724400"/>
            <a:ext cx="2590800" cy="1943100"/>
          </a:xfrm>
          <a:prstGeom prst="rect">
            <a:avLst/>
          </a:prstGeom>
          <a:noFill/>
          <a:ln w="9525">
            <a:noFill/>
            <a:miter lim="800000"/>
            <a:headEnd/>
            <a:tailEnd/>
          </a:ln>
        </p:spPr>
      </p:pic>
      <p:pic>
        <p:nvPicPr>
          <p:cNvPr id="35845" name="Picture 4" descr="C:\Users\ehanning\Pictures\growing veg soup.jpg"/>
          <p:cNvPicPr>
            <a:picLocks noChangeAspect="1" noChangeArrowheads="1"/>
          </p:cNvPicPr>
          <p:nvPr/>
        </p:nvPicPr>
        <p:blipFill>
          <a:blip r:embed="rId5"/>
          <a:srcRect/>
          <a:stretch>
            <a:fillRect/>
          </a:stretch>
        </p:blipFill>
        <p:spPr bwMode="auto">
          <a:xfrm>
            <a:off x="2819400" y="5292725"/>
            <a:ext cx="1524000" cy="1524000"/>
          </a:xfrm>
          <a:prstGeom prst="rect">
            <a:avLst/>
          </a:prstGeom>
          <a:noFill/>
          <a:ln w="9525">
            <a:noFill/>
            <a:miter lim="800000"/>
            <a:headEnd/>
            <a:tailEnd/>
          </a:ln>
        </p:spPr>
      </p:pic>
      <p:pic>
        <p:nvPicPr>
          <p:cNvPr id="35846" name="Picture 6" descr="http://questgarden.com/48/22/0/070319223626/images/Officer_Buckle_and_Gloria.JPG"/>
          <p:cNvPicPr>
            <a:picLocks noChangeAspect="1" noChangeArrowheads="1"/>
          </p:cNvPicPr>
          <p:nvPr/>
        </p:nvPicPr>
        <p:blipFill>
          <a:blip r:embed="rId6"/>
          <a:srcRect/>
          <a:stretch>
            <a:fillRect/>
          </a:stretch>
        </p:blipFill>
        <p:spPr bwMode="auto">
          <a:xfrm>
            <a:off x="4591050" y="3276600"/>
            <a:ext cx="1371600" cy="175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normAutofit/>
          </a:bodyPr>
          <a:lstStyle/>
          <a:p>
            <a:r>
              <a:rPr lang="en-US" smtClean="0"/>
              <a:t>What we don’t do:</a:t>
            </a:r>
          </a:p>
        </p:txBody>
      </p:sp>
      <p:sp>
        <p:nvSpPr>
          <p:cNvPr id="3" name="Content Placeholder 2"/>
          <p:cNvSpPr>
            <a:spLocks noGrp="1"/>
          </p:cNvSpPr>
          <p:nvPr>
            <p:ph idx="1"/>
          </p:nvPr>
        </p:nvSpPr>
        <p:spPr/>
        <p:txBody>
          <a:bodyPr>
            <a:normAutofit lnSpcReduction="10000"/>
          </a:bodyPr>
          <a:lstStyle/>
          <a:p>
            <a:pPr>
              <a:lnSpc>
                <a:spcPct val="90000"/>
              </a:lnSpc>
            </a:pPr>
            <a:r>
              <a:rPr lang="en-US" smtClean="0"/>
              <a:t>We do not conduct an adult literacy program or a tutoring program.</a:t>
            </a:r>
          </a:p>
          <a:p>
            <a:pPr>
              <a:lnSpc>
                <a:spcPct val="90000"/>
              </a:lnSpc>
            </a:pPr>
            <a:r>
              <a:rPr lang="en-US" smtClean="0"/>
              <a:t>We do not ask kids to read-aloud.  </a:t>
            </a:r>
          </a:p>
          <a:p>
            <a:pPr>
              <a:lnSpc>
                <a:spcPct val="90000"/>
              </a:lnSpc>
            </a:pPr>
            <a:r>
              <a:rPr lang="en-US" smtClean="0"/>
              <a:t>We do not provide direct service to families.  We work through partner agencies.</a:t>
            </a:r>
          </a:p>
          <a:p>
            <a:pPr>
              <a:lnSpc>
                <a:spcPct val="90000"/>
              </a:lnSpc>
            </a:pPr>
            <a:r>
              <a:rPr lang="en-US" smtClean="0"/>
              <a:t>We do not use paid staff for most of our program implementation.  We use volunteers.</a:t>
            </a:r>
          </a:p>
          <a:p>
            <a:pPr>
              <a:lnSpc>
                <a:spcPct val="90000"/>
              </a:lnSpc>
            </a:pPr>
            <a:r>
              <a:rPr lang="en-US" smtClean="0"/>
              <a:t>We do not use used books for book ownership.   We buy new books for the kids to choose.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solidFill>
            <a:schemeClr val="accent4">
              <a:lumMod val="60000"/>
              <a:lumOff val="40000"/>
            </a:schemeClr>
          </a:solidFill>
        </p:spPr>
        <p:txBody>
          <a:bodyPr>
            <a:normAutofit fontScale="90000"/>
          </a:bodyPr>
          <a:lstStyle/>
          <a:p>
            <a:r>
              <a:rPr lang="en-US" sz="4000" smtClean="0"/>
              <a:t>Sources for free or low-cost </a:t>
            </a:r>
            <a:br>
              <a:rPr lang="en-US" sz="4000" smtClean="0"/>
            </a:br>
            <a:r>
              <a:rPr lang="en-US" sz="4000" smtClean="0"/>
              <a:t>books to give away</a:t>
            </a:r>
          </a:p>
        </p:txBody>
      </p:sp>
      <p:sp>
        <p:nvSpPr>
          <p:cNvPr id="3" name="Content Placeholder 2"/>
          <p:cNvSpPr>
            <a:spLocks noGrp="1"/>
          </p:cNvSpPr>
          <p:nvPr>
            <p:ph idx="1"/>
          </p:nvPr>
        </p:nvSpPr>
        <p:spPr/>
        <p:txBody>
          <a:bodyPr>
            <a:normAutofit lnSpcReduction="10000"/>
          </a:bodyPr>
          <a:lstStyle/>
          <a:p>
            <a:pPr marL="0" indent="0">
              <a:lnSpc>
                <a:spcPct val="80000"/>
              </a:lnSpc>
              <a:buFont typeface="Arial" charset="0"/>
              <a:buNone/>
            </a:pPr>
            <a:r>
              <a:rPr lang="en-US" sz="1600" b="1" smtClean="0"/>
              <a:t>Many publishers make discounted books available to nonprofit agencies who give books away to kids.</a:t>
            </a:r>
          </a:p>
          <a:p>
            <a:pPr marL="0" indent="0">
              <a:lnSpc>
                <a:spcPct val="80000"/>
              </a:lnSpc>
              <a:buFont typeface="Arial" charset="0"/>
              <a:buNone/>
            </a:pPr>
            <a:r>
              <a:rPr lang="en-US" sz="1600" i="1" smtClean="0"/>
              <a:t> </a:t>
            </a:r>
          </a:p>
          <a:p>
            <a:pPr marL="0" indent="0">
              <a:lnSpc>
                <a:spcPct val="80000"/>
              </a:lnSpc>
              <a:buFont typeface="Arial" charset="0"/>
              <a:buNone/>
            </a:pPr>
            <a:r>
              <a:rPr lang="en-US" sz="1600" i="1" smtClean="0"/>
              <a:t>In Search of Free Books</a:t>
            </a:r>
            <a:r>
              <a:rPr lang="en-US" sz="1600" smtClean="0"/>
              <a:t> article on the Reading Rockets website</a:t>
            </a:r>
          </a:p>
          <a:p>
            <a:pPr marL="0" indent="0">
              <a:lnSpc>
                <a:spcPct val="80000"/>
              </a:lnSpc>
              <a:buFontTx/>
              <a:buNone/>
            </a:pPr>
            <a:r>
              <a:rPr lang="en-US" sz="1600" u="sng" smtClean="0"/>
              <a:t>http://www.readingrockets.org/article/57</a:t>
            </a:r>
            <a:r>
              <a:rPr lang="en-US" sz="1600" smtClean="0"/>
              <a:t> </a:t>
            </a:r>
          </a:p>
          <a:p>
            <a:pPr marL="0" indent="0">
              <a:lnSpc>
                <a:spcPct val="80000"/>
              </a:lnSpc>
              <a:buFontTx/>
              <a:buNone/>
            </a:pPr>
            <a:r>
              <a:rPr lang="en-US" sz="1600" smtClean="0"/>
              <a:t> </a:t>
            </a:r>
          </a:p>
          <a:p>
            <a:pPr marL="0" indent="0">
              <a:lnSpc>
                <a:spcPct val="80000"/>
              </a:lnSpc>
              <a:buFontTx/>
              <a:buNone/>
            </a:pPr>
            <a:r>
              <a:rPr lang="en-US" sz="1600" smtClean="0"/>
              <a:t>FirstBook:  Their marketplace allows you to purchase multiple copies of specific titles and you pay only for the cost of shipping.  You must purchase in quantities they specify.  They also have grants allowing you to purchase specific books in quantities you want.  Their book bank distributes books to program serving low-income families.  </a:t>
            </a:r>
            <a:r>
              <a:rPr lang="en-US" sz="1600" u="sng" smtClean="0"/>
              <a:t>http://www.firstbook.org</a:t>
            </a:r>
            <a:endParaRPr lang="en-US" sz="1600" smtClean="0"/>
          </a:p>
          <a:p>
            <a:pPr marL="0" indent="0">
              <a:lnSpc>
                <a:spcPct val="80000"/>
              </a:lnSpc>
              <a:buFontTx/>
              <a:buNone/>
            </a:pPr>
            <a:r>
              <a:rPr lang="en-US" sz="1600" smtClean="0"/>
              <a:t> </a:t>
            </a:r>
          </a:p>
          <a:p>
            <a:pPr marL="0" indent="0">
              <a:lnSpc>
                <a:spcPct val="80000"/>
              </a:lnSpc>
              <a:buFont typeface="Arial" charset="0"/>
              <a:buNone/>
            </a:pPr>
            <a:r>
              <a:rPr lang="en-US" sz="1600" smtClean="0"/>
              <a:t>Scholastic Literacy Partners:  You choose from their catalog at a discount of at least 40% off of retail.  All paperback or board books.  Some Spanish titles available.  Free shipping and bonus books for every $150 spent. </a:t>
            </a:r>
            <a:r>
              <a:rPr lang="en-US" sz="1600" u="sng" smtClean="0"/>
              <a:t>http://teacher.scholastic.com/products/literacypartners/about.asp</a:t>
            </a:r>
          </a:p>
          <a:p>
            <a:pPr marL="0" indent="0">
              <a:lnSpc>
                <a:spcPct val="80000"/>
              </a:lnSpc>
              <a:buFont typeface="Arial" charset="0"/>
              <a:buNone/>
            </a:pPr>
            <a:endParaRPr lang="en-US" sz="1600" smtClean="0"/>
          </a:p>
          <a:p>
            <a:pPr marL="0" indent="0">
              <a:lnSpc>
                <a:spcPct val="80000"/>
              </a:lnSpc>
              <a:buFont typeface="Arial" charset="0"/>
              <a:buNone/>
            </a:pPr>
            <a:r>
              <a:rPr lang="en-US" sz="1600" smtClean="0"/>
              <a:t>All About Books:  Same idea as Scholastic Literacy partners.  Free shipping and bonus books for every $100 spent.  Good selection of Spanish and bilingual titles. </a:t>
            </a:r>
            <a:r>
              <a:rPr lang="en-US" sz="1600" u="sng" smtClean="0"/>
              <a:t>www.allaboutbooks.org</a:t>
            </a:r>
            <a:endParaRPr lang="en-US" sz="1600" smtClean="0"/>
          </a:p>
          <a:p>
            <a:pPr marL="0" indent="0">
              <a:lnSpc>
                <a:spcPct val="80000"/>
              </a:lnSpc>
              <a:buFont typeface="Arial" charset="0"/>
              <a:buNone/>
            </a:pPr>
            <a:endParaRPr lang="en-US" sz="1600" smtClean="0"/>
          </a:p>
          <a:p>
            <a:pPr marL="0" indent="0">
              <a:lnSpc>
                <a:spcPct val="80000"/>
              </a:lnSpc>
              <a:buFont typeface="Arial" charset="0"/>
              <a:buNone/>
            </a:pPr>
            <a:r>
              <a:rPr lang="en-US" sz="1600" smtClean="0"/>
              <a:t>Other publishers—Starbright offers great board books in many languages and Barefoot Books offers picture and board books in English and Spanish. </a:t>
            </a:r>
            <a:r>
              <a:rPr lang="en-US" sz="1600" u="sng" smtClean="0"/>
              <a:t>http://www.starbrightbooks.org/about_us.php</a:t>
            </a:r>
            <a:endParaRPr lang="en-US" sz="1600" smtClean="0"/>
          </a:p>
          <a:p>
            <a:pPr marL="0" indent="0">
              <a:lnSpc>
                <a:spcPct val="80000"/>
              </a:lnSpc>
              <a:buFont typeface="Arial" charset="0"/>
              <a:buNone/>
            </a:pPr>
            <a:r>
              <a:rPr lang="en-US" sz="1600" u="sng" smtClean="0"/>
              <a:t>http://www.barefoot-books.com</a:t>
            </a:r>
          </a:p>
          <a:p>
            <a:pPr marL="0" indent="0">
              <a:lnSpc>
                <a:spcPct val="80000"/>
              </a:lnSpc>
              <a:buFontTx/>
              <a:buNone/>
            </a:pPr>
            <a:endParaRPr lang="en-US" sz="20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a:solidFill>
            <a:schemeClr val="accent4">
              <a:lumMod val="60000"/>
              <a:lumOff val="40000"/>
            </a:schemeClr>
          </a:solidFill>
        </p:spPr>
        <p:txBody>
          <a:bodyPr/>
          <a:lstStyle/>
          <a:p>
            <a:r>
              <a:rPr lang="en-US" dirty="0" smtClean="0"/>
              <a:t>Resources</a:t>
            </a:r>
          </a:p>
        </p:txBody>
      </p:sp>
      <p:sp>
        <p:nvSpPr>
          <p:cNvPr id="51203" name="Rectangle 3"/>
          <p:cNvSpPr>
            <a:spLocks noGrp="1"/>
          </p:cNvSpPr>
          <p:nvPr>
            <p:ph type="body" idx="1"/>
          </p:nvPr>
        </p:nvSpPr>
        <p:spPr/>
        <p:txBody>
          <a:bodyPr/>
          <a:lstStyle/>
          <a:p>
            <a:pPr>
              <a:lnSpc>
                <a:spcPct val="80000"/>
              </a:lnSpc>
              <a:buFont typeface="Arial" charset="0"/>
              <a:buNone/>
            </a:pPr>
            <a:r>
              <a:rPr lang="en-US" sz="1800" smtClean="0"/>
              <a:t>Richard C. Anderson, Elfrieda H. Hiebert, Judith A. Scott, Ian A.G. Wilkinson, </a:t>
            </a:r>
            <a:r>
              <a:rPr lang="en-US" sz="1800" i="1" smtClean="0"/>
              <a:t>Becoming a Nation of Readers: The Report of the Commission on Reading, </a:t>
            </a:r>
            <a:r>
              <a:rPr lang="en-US" sz="1800" smtClean="0"/>
              <a:t>Champaign-Urbana, IL: Center for the Study of Reading, 1985. </a:t>
            </a:r>
          </a:p>
          <a:p>
            <a:pPr>
              <a:lnSpc>
                <a:spcPct val="80000"/>
              </a:lnSpc>
              <a:buFont typeface="Arial" charset="0"/>
              <a:buNone/>
            </a:pPr>
            <a:endParaRPr lang="en-US" sz="1800" smtClean="0"/>
          </a:p>
          <a:p>
            <a:pPr>
              <a:lnSpc>
                <a:spcPct val="80000"/>
              </a:lnSpc>
              <a:buFont typeface="Arial" charset="0"/>
              <a:buNone/>
            </a:pPr>
            <a:r>
              <a:rPr lang="en-US" sz="1800" smtClean="0"/>
              <a:t>Patrick J. Finn, </a:t>
            </a:r>
            <a:r>
              <a:rPr lang="en-US" sz="1800" i="1" smtClean="0"/>
              <a:t>Literacy with Attitude:  Educating Working Class Children in Their Own Self-Interest</a:t>
            </a:r>
            <a:r>
              <a:rPr lang="en-US" sz="1800" smtClean="0"/>
              <a:t>, State University of New York Press, 1999.</a:t>
            </a:r>
          </a:p>
          <a:p>
            <a:pPr>
              <a:lnSpc>
                <a:spcPct val="80000"/>
              </a:lnSpc>
              <a:buFont typeface="Arial" charset="0"/>
              <a:buNone/>
            </a:pPr>
            <a:endParaRPr lang="en-US" sz="1800" smtClean="0"/>
          </a:p>
          <a:p>
            <a:pPr>
              <a:lnSpc>
                <a:spcPct val="80000"/>
              </a:lnSpc>
              <a:buFont typeface="Arial" charset="0"/>
              <a:buNone/>
            </a:pPr>
            <a:r>
              <a:rPr lang="en-US" sz="1800" smtClean="0"/>
              <a:t>Mem Fox, </a:t>
            </a:r>
            <a:r>
              <a:rPr lang="en-US" sz="1800" i="1" smtClean="0"/>
              <a:t>Reading Magic:  Why Reading Aloud to Our Children Will Change Their Lives Forever, Updated and Revised Edition, </a:t>
            </a:r>
            <a:r>
              <a:rPr lang="en-US" sz="1800" smtClean="0"/>
              <a:t>Harcourt, 2008.</a:t>
            </a:r>
          </a:p>
          <a:p>
            <a:pPr>
              <a:lnSpc>
                <a:spcPct val="80000"/>
              </a:lnSpc>
              <a:buFont typeface="Arial" charset="0"/>
              <a:buNone/>
            </a:pPr>
            <a:endParaRPr lang="en-US" sz="1800" smtClean="0"/>
          </a:p>
          <a:p>
            <a:pPr>
              <a:lnSpc>
                <a:spcPct val="80000"/>
              </a:lnSpc>
              <a:buFont typeface="Arial" charset="0"/>
              <a:buNone/>
            </a:pPr>
            <a:r>
              <a:rPr lang="en-US" sz="1800" smtClean="0"/>
              <a:t>Linda Gambrell, Closing the Summer Reading Gap, </a:t>
            </a:r>
            <a:r>
              <a:rPr lang="en-US" sz="1800" i="1" smtClean="0"/>
              <a:t>Reading Today</a:t>
            </a:r>
            <a:r>
              <a:rPr lang="en-US" sz="1800" smtClean="0"/>
              <a:t>, April 2008 </a:t>
            </a:r>
          </a:p>
          <a:p>
            <a:pPr>
              <a:lnSpc>
                <a:spcPct val="80000"/>
              </a:lnSpc>
              <a:buFont typeface="Arial" charset="0"/>
              <a:buNone/>
            </a:pPr>
            <a:endParaRPr lang="en-US" sz="1800" smtClean="0"/>
          </a:p>
          <a:p>
            <a:pPr>
              <a:lnSpc>
                <a:spcPct val="80000"/>
              </a:lnSpc>
              <a:buFont typeface="Arial" charset="0"/>
              <a:buNone/>
            </a:pPr>
            <a:r>
              <a:rPr lang="en-US" sz="1800" smtClean="0"/>
              <a:t>National Summer Learning Association, </a:t>
            </a:r>
            <a:r>
              <a:rPr lang="en-US" sz="1800" i="1" smtClean="0"/>
              <a:t>Summer Can Set Kids on the Right—or Wrong—Course, http://www.summerlearning.org/resource/collection/CB94AEC5-9C97-496F-B230-1BECDFC2DF8B/Research_Brief_02_-_Alexander.pdf</a:t>
            </a:r>
          </a:p>
          <a:p>
            <a:pPr>
              <a:lnSpc>
                <a:spcPct val="80000"/>
              </a:lnSpc>
              <a:buFont typeface="Arial" charset="0"/>
              <a:buNone/>
            </a:pPr>
            <a:endParaRPr lang="en-US" sz="1800" smtClean="0"/>
          </a:p>
          <a:p>
            <a:pPr>
              <a:lnSpc>
                <a:spcPct val="80000"/>
              </a:lnSpc>
              <a:buFont typeface="Arial" charset="0"/>
              <a:buNone/>
            </a:pPr>
            <a:r>
              <a:rPr lang="en-US" sz="1800" smtClean="0"/>
              <a:t>Jim Trelease, </a:t>
            </a:r>
            <a:r>
              <a:rPr lang="en-US" sz="1800" i="1" smtClean="0"/>
              <a:t>The Read-Aloud Handbook Sixth Edition, </a:t>
            </a:r>
            <a:r>
              <a:rPr lang="en-US" sz="1800" smtClean="0"/>
              <a:t>Penguin, 2006.</a:t>
            </a:r>
          </a:p>
          <a:p>
            <a:pPr>
              <a:lnSpc>
                <a:spcPct val="80000"/>
              </a:lnSpc>
              <a:buFont typeface="Arial" charset="0"/>
              <a:buNone/>
            </a:pPr>
            <a:endParaRPr lang="en-US" sz="1800" smtClean="0"/>
          </a:p>
          <a:p>
            <a:pPr>
              <a:lnSpc>
                <a:spcPct val="80000"/>
              </a:lnSpc>
              <a:buFont typeface="Arial" charset="0"/>
              <a:buNone/>
            </a:pPr>
            <a:endParaRPr lang="en-US" sz="18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rtlCol="0">
            <a:normAutofit/>
          </a:bodyPr>
          <a:lstStyle/>
          <a:p>
            <a:pPr fontAlgn="auto">
              <a:spcAft>
                <a:spcPts val="0"/>
              </a:spcAft>
              <a:defRPr/>
            </a:pPr>
            <a:r>
              <a:rPr lang="en-US" dirty="0" smtClean="0"/>
              <a:t>Questions?  Contact me!</a:t>
            </a:r>
            <a:endParaRPr lang="en-US" dirty="0"/>
          </a:p>
        </p:txBody>
      </p:sp>
      <p:sp>
        <p:nvSpPr>
          <p:cNvPr id="3" name="Content Placeholder 2"/>
          <p:cNvSpPr>
            <a:spLocks noGrp="1"/>
          </p:cNvSpPr>
          <p:nvPr>
            <p:ph idx="1"/>
          </p:nvPr>
        </p:nvSpPr>
        <p:spPr/>
        <p:txBody>
          <a:bodyPr>
            <a:normAutofit/>
          </a:bodyPr>
          <a:lstStyle/>
          <a:p>
            <a:pPr marL="0" indent="0">
              <a:lnSpc>
                <a:spcPct val="90000"/>
              </a:lnSpc>
              <a:buFont typeface="Arial" charset="0"/>
              <a:buNone/>
            </a:pPr>
            <a:endParaRPr lang="en-US" sz="2800" dirty="0" smtClean="0"/>
          </a:p>
          <a:p>
            <a:pPr marL="0" indent="0">
              <a:lnSpc>
                <a:spcPct val="90000"/>
              </a:lnSpc>
              <a:buFont typeface="Arial" charset="0"/>
              <a:buNone/>
            </a:pPr>
            <a:r>
              <a:rPr lang="en-US" sz="2800" dirty="0" smtClean="0"/>
              <a:t>Eileen Hanning</a:t>
            </a:r>
          </a:p>
          <a:p>
            <a:pPr marL="0" indent="0">
              <a:lnSpc>
                <a:spcPct val="90000"/>
              </a:lnSpc>
              <a:buFont typeface="Arial" charset="0"/>
              <a:buNone/>
            </a:pPr>
            <a:r>
              <a:rPr lang="en-US" sz="2800" dirty="0" smtClean="0"/>
              <a:t>Education Specialist</a:t>
            </a:r>
          </a:p>
          <a:p>
            <a:pPr marL="0" indent="0">
              <a:lnSpc>
                <a:spcPct val="90000"/>
              </a:lnSpc>
              <a:buFont typeface="Arial" charset="0"/>
              <a:buNone/>
            </a:pPr>
            <a:r>
              <a:rPr lang="en-US" sz="2800" dirty="0" smtClean="0"/>
              <a:t>ehanning@thereadingconnection.org</a:t>
            </a:r>
          </a:p>
          <a:p>
            <a:pPr marL="0" indent="0">
              <a:lnSpc>
                <a:spcPct val="90000"/>
              </a:lnSpc>
              <a:buFont typeface="Arial" charset="0"/>
              <a:buNone/>
            </a:pPr>
            <a:r>
              <a:rPr lang="en-US" sz="2800" dirty="0" smtClean="0"/>
              <a:t>703.528.8317 ext. 11</a:t>
            </a:r>
          </a:p>
          <a:p>
            <a:pPr marL="0" indent="0">
              <a:lnSpc>
                <a:spcPct val="90000"/>
              </a:lnSpc>
              <a:buFont typeface="Arial" charset="0"/>
              <a:buNone/>
            </a:pPr>
            <a:endParaRPr lang="en-US" sz="2800" dirty="0" smtClean="0"/>
          </a:p>
          <a:p>
            <a:pPr marL="0" indent="0" algn="r">
              <a:lnSpc>
                <a:spcPct val="90000"/>
              </a:lnSpc>
              <a:buFont typeface="Arial" charset="0"/>
              <a:buNone/>
            </a:pPr>
            <a:r>
              <a:rPr lang="en-US" sz="2800" dirty="0" smtClean="0"/>
              <a:t>Also check out our website and our blog:</a:t>
            </a:r>
          </a:p>
          <a:p>
            <a:pPr marL="0" indent="0" algn="r">
              <a:lnSpc>
                <a:spcPct val="90000"/>
              </a:lnSpc>
              <a:buFont typeface="Arial" charset="0"/>
              <a:buNone/>
            </a:pPr>
            <a:r>
              <a:rPr lang="en-US" sz="2800" dirty="0" smtClean="0"/>
              <a:t>www.thereadingconnection.org</a:t>
            </a:r>
          </a:p>
          <a:p>
            <a:pPr marL="0" indent="0" algn="r">
              <a:lnSpc>
                <a:spcPct val="90000"/>
              </a:lnSpc>
              <a:buFont typeface="Arial" charset="0"/>
              <a:buNone/>
            </a:pPr>
            <a:r>
              <a:rPr lang="en-US" sz="2800" dirty="0" smtClean="0"/>
              <a:t>http://trctraininghub.blogspot.com</a:t>
            </a:r>
          </a:p>
          <a:p>
            <a:pPr marL="0" indent="0">
              <a:lnSpc>
                <a:spcPct val="90000"/>
              </a:lnSpc>
              <a:buFont typeface="Arial" charset="0"/>
              <a:buNone/>
            </a:pPr>
            <a:endParaRPr lang="en-US" dirty="0" smtClean="0"/>
          </a:p>
        </p:txBody>
      </p:sp>
      <p:pic>
        <p:nvPicPr>
          <p:cNvPr id="38915" name="Picture 2" descr="S:\Marketing Materials\Logos\TRC Logo cropped.jpg"/>
          <p:cNvPicPr>
            <a:picLocks noChangeAspect="1" noChangeArrowheads="1"/>
          </p:cNvPicPr>
          <p:nvPr/>
        </p:nvPicPr>
        <p:blipFill>
          <a:blip r:embed="rId2"/>
          <a:srcRect/>
          <a:stretch>
            <a:fillRect/>
          </a:stretch>
        </p:blipFill>
        <p:spPr bwMode="auto">
          <a:xfrm>
            <a:off x="228600" y="4876800"/>
            <a:ext cx="2724150" cy="1404938"/>
          </a:xfrm>
          <a:prstGeom prst="rect">
            <a:avLst/>
          </a:prstGeom>
          <a:noFill/>
          <a:ln w="9525">
            <a:noFill/>
            <a:miter lim="800000"/>
            <a:headEnd/>
            <a:tailEnd/>
          </a:ln>
        </p:spPr>
      </p:pic>
      <p:pic>
        <p:nvPicPr>
          <p:cNvPr id="1026" name="Picture 2" descr="S:\My Pictures\ARHA Kick-off 2-23-11\IMG_714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809" r="7802" b="13114"/>
          <a:stretch/>
        </p:blipFill>
        <p:spPr bwMode="auto">
          <a:xfrm>
            <a:off x="6400800" y="1447800"/>
            <a:ext cx="2128822" cy="28773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030A0">
            <a:alpha val="50195"/>
          </a:srgbClr>
        </a:solidFill>
        <a:effectLst/>
      </p:bgPr>
    </p:bg>
    <p:spTree>
      <p:nvGrpSpPr>
        <p:cNvPr id="1" name=""/>
        <p:cNvGrpSpPr/>
        <p:nvPr/>
      </p:nvGrpSpPr>
      <p:grpSpPr>
        <a:xfrm>
          <a:off x="0" y="0"/>
          <a:ext cx="0" cy="0"/>
          <a:chOff x="0" y="0"/>
          <a:chExt cx="0" cy="0"/>
        </a:xfrm>
      </p:grpSpPr>
      <p:sp>
        <p:nvSpPr>
          <p:cNvPr id="7" name="Rectangle 6"/>
          <p:cNvSpPr/>
          <p:nvPr/>
        </p:nvSpPr>
        <p:spPr>
          <a:xfrm>
            <a:off x="0" y="1371600"/>
            <a:ext cx="9144000" cy="5486400"/>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59" name="Title 1"/>
          <p:cNvSpPr>
            <a:spLocks noGrp="1"/>
          </p:cNvSpPr>
          <p:nvPr>
            <p:ph type="title"/>
          </p:nvPr>
        </p:nvSpPr>
        <p:spPr>
          <a:xfrm>
            <a:off x="457200" y="304800"/>
            <a:ext cx="8229600" cy="1143000"/>
          </a:xfrm>
        </p:spPr>
        <p:txBody>
          <a:bodyPr/>
          <a:lstStyle/>
          <a:p>
            <a:r>
              <a:rPr lang="en-US" sz="3600" smtClean="0">
                <a:solidFill>
                  <a:schemeClr val="bg1"/>
                </a:solidFill>
                <a:latin typeface="Arial" charset="0"/>
                <a:cs typeface="Arial" charset="0"/>
              </a:rPr>
              <a:t>Who We Are</a:t>
            </a:r>
          </a:p>
        </p:txBody>
      </p:sp>
      <p:sp>
        <p:nvSpPr>
          <p:cNvPr id="19460" name="TextBox 4"/>
          <p:cNvSpPr txBox="1">
            <a:spLocks noChangeArrowheads="1"/>
          </p:cNvSpPr>
          <p:nvPr/>
        </p:nvSpPr>
        <p:spPr bwMode="auto">
          <a:xfrm>
            <a:off x="4038600" y="2828925"/>
            <a:ext cx="4648200" cy="2289175"/>
          </a:xfrm>
          <a:prstGeom prst="rect">
            <a:avLst/>
          </a:prstGeom>
          <a:solidFill>
            <a:schemeClr val="bg1"/>
          </a:solidFill>
          <a:ln w="9525">
            <a:noFill/>
            <a:miter lim="800000"/>
            <a:headEnd/>
            <a:tailEnd/>
          </a:ln>
        </p:spPr>
        <p:txBody>
          <a:bodyPr>
            <a:spAutoFit/>
          </a:bodyPr>
          <a:lstStyle/>
          <a:p>
            <a:pPr marL="0" lvl="1"/>
            <a:r>
              <a:rPr lang="en-US" i="1">
                <a:solidFill>
                  <a:srgbClr val="000000"/>
                </a:solidFill>
                <a:latin typeface="Calibri" pitchFamily="34" charset="0"/>
              </a:rPr>
              <a:t>TRC’s Mission:  </a:t>
            </a:r>
            <a:r>
              <a:rPr lang="en-US">
                <a:solidFill>
                  <a:srgbClr val="000000"/>
                </a:solidFill>
                <a:latin typeface="Calibri" pitchFamily="34" charset="0"/>
              </a:rPr>
              <a:t>To improve the lives of at-risk children and families by helping them create and sustain literacy-rich environments and motivation for reading.</a:t>
            </a:r>
          </a:p>
          <a:p>
            <a:pPr marL="0" lvl="1"/>
            <a:endParaRPr lang="en-US" i="1">
              <a:solidFill>
                <a:srgbClr val="000000"/>
              </a:solidFill>
              <a:latin typeface="Calibri" pitchFamily="34" charset="0"/>
            </a:endParaRPr>
          </a:p>
          <a:p>
            <a:pPr marL="0" lvl="1"/>
            <a:r>
              <a:rPr lang="en-US" i="1">
                <a:solidFill>
                  <a:srgbClr val="000000"/>
                </a:solidFill>
                <a:latin typeface="Calibri" pitchFamily="34" charset="0"/>
              </a:rPr>
              <a:t>TRC’s Vision:  </a:t>
            </a:r>
            <a:r>
              <a:rPr lang="en-US">
                <a:solidFill>
                  <a:srgbClr val="000000"/>
                </a:solidFill>
                <a:latin typeface="Calibri" pitchFamily="34" charset="0"/>
              </a:rPr>
              <a:t>That every TRC kid becomes a regular and passionate reader. </a:t>
            </a:r>
          </a:p>
          <a:p>
            <a:endParaRPr lang="en-US" i="1">
              <a:solidFill>
                <a:srgbClr val="000000"/>
              </a:solidFill>
              <a:latin typeface="Calibri" pitchFamily="34" charset="0"/>
            </a:endParaRPr>
          </a:p>
        </p:txBody>
      </p:sp>
      <p:pic>
        <p:nvPicPr>
          <p:cNvPr id="19461" name="Content Placeholder 9"/>
          <p:cNvPicPr>
            <a:picLocks noGrp="1" noChangeAspect="1"/>
          </p:cNvPicPr>
          <p:nvPr>
            <p:ph idx="1"/>
          </p:nvPr>
        </p:nvPicPr>
        <p:blipFill>
          <a:blip r:embed="rId2"/>
          <a:srcRect/>
          <a:stretch>
            <a:fillRect/>
          </a:stretch>
        </p:blipFill>
        <p:spPr>
          <a:xfrm>
            <a:off x="457200" y="1698625"/>
            <a:ext cx="3394075" cy="452596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030A0">
            <a:alpha val="50980"/>
          </a:srgbClr>
        </a:solidFill>
        <a:effectLst/>
      </p:bgPr>
    </p:bg>
    <p:spTree>
      <p:nvGrpSpPr>
        <p:cNvPr id="1" name=""/>
        <p:cNvGrpSpPr/>
        <p:nvPr/>
      </p:nvGrpSpPr>
      <p:grpSpPr>
        <a:xfrm>
          <a:off x="0" y="0"/>
          <a:ext cx="0" cy="0"/>
          <a:chOff x="0" y="0"/>
          <a:chExt cx="0" cy="0"/>
        </a:xfrm>
      </p:grpSpPr>
      <p:sp>
        <p:nvSpPr>
          <p:cNvPr id="8" name="Rectangle 7"/>
          <p:cNvSpPr/>
          <p:nvPr/>
        </p:nvSpPr>
        <p:spPr>
          <a:xfrm>
            <a:off x="0" y="1371600"/>
            <a:ext cx="9144000" cy="5486400"/>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83" name="Title 1"/>
          <p:cNvSpPr>
            <a:spLocks noGrp="1"/>
          </p:cNvSpPr>
          <p:nvPr>
            <p:ph type="title"/>
          </p:nvPr>
        </p:nvSpPr>
        <p:spPr>
          <a:xfrm>
            <a:off x="457200" y="304800"/>
            <a:ext cx="8229600" cy="1143000"/>
          </a:xfrm>
        </p:spPr>
        <p:txBody>
          <a:bodyPr/>
          <a:lstStyle/>
          <a:p>
            <a:r>
              <a:rPr lang="en-US" sz="3600" smtClean="0">
                <a:solidFill>
                  <a:schemeClr val="bg1"/>
                </a:solidFill>
                <a:latin typeface="Arial" charset="0"/>
                <a:cs typeface="Arial" charset="0"/>
              </a:rPr>
              <a:t>What We Have Done</a:t>
            </a:r>
            <a:r>
              <a:rPr lang="en-US" sz="3600" smtClean="0">
                <a:solidFill>
                  <a:srgbClr val="000000"/>
                </a:solidFill>
                <a:latin typeface="Arial" charset="0"/>
                <a:cs typeface="Arial" charset="0"/>
              </a:rPr>
              <a:t> </a:t>
            </a:r>
          </a:p>
        </p:txBody>
      </p:sp>
      <p:pic>
        <p:nvPicPr>
          <p:cNvPr id="4" name="Content Placeholder 3" descr="2.gif"/>
          <p:cNvPicPr>
            <a:picLocks noGrp="1" noChangeAspect="1"/>
          </p:cNvPicPr>
          <p:nvPr>
            <p:ph idx="1"/>
          </p:nvPr>
        </p:nvPicPr>
        <p:blipFill>
          <a:blip r:embed="rId2"/>
          <a:stretch>
            <a:fillRect/>
          </a:stretch>
        </p:blipFill>
        <p:spPr>
          <a:xfrm>
            <a:off x="4038600" y="2286000"/>
            <a:ext cx="4565650" cy="3048000"/>
          </a:xfrm>
          <a:effectLst>
            <a:outerShdw blurRad="292100" dist="139700" dir="2700000" algn="tl" rotWithShape="0">
              <a:srgbClr val="333333">
                <a:alpha val="65000"/>
              </a:srgbClr>
            </a:outerShdw>
          </a:effectLst>
        </p:spPr>
      </p:pic>
      <p:sp>
        <p:nvSpPr>
          <p:cNvPr id="6" name="TextBox 5"/>
          <p:cNvSpPr txBox="1"/>
          <p:nvPr/>
        </p:nvSpPr>
        <p:spPr>
          <a:xfrm>
            <a:off x="533400" y="2057400"/>
            <a:ext cx="2743200" cy="4185761"/>
          </a:xfrm>
          <a:prstGeom prst="rect">
            <a:avLst/>
          </a:prstGeom>
          <a:noFill/>
        </p:spPr>
        <p:txBody>
          <a:bodyPr>
            <a:spAutoFit/>
          </a:bodyPr>
          <a:lstStyle/>
          <a:p>
            <a:r>
              <a:rPr lang="en-US" sz="1400" dirty="0">
                <a:solidFill>
                  <a:srgbClr val="000000"/>
                </a:solidFill>
              </a:rPr>
              <a:t>Twenty-four years ago, three Arlington teachers started reading </a:t>
            </a:r>
            <a:r>
              <a:rPr lang="en-US" sz="1400" dirty="0" smtClean="0">
                <a:solidFill>
                  <a:srgbClr val="000000"/>
                </a:solidFill>
              </a:rPr>
              <a:t>aloud with </a:t>
            </a:r>
            <a:r>
              <a:rPr lang="en-US" sz="1400" dirty="0">
                <a:solidFill>
                  <a:srgbClr val="000000"/>
                </a:solidFill>
              </a:rPr>
              <a:t>some of their students at a nearby, newly opened homeless shelter.  That was the beginning of the Read-Aloud program, where volunteers read </a:t>
            </a:r>
            <a:r>
              <a:rPr lang="en-US" sz="1400" dirty="0" smtClean="0">
                <a:solidFill>
                  <a:srgbClr val="000000"/>
                </a:solidFill>
              </a:rPr>
              <a:t>aloud each </a:t>
            </a:r>
            <a:r>
              <a:rPr lang="en-US" sz="1400" dirty="0">
                <a:solidFill>
                  <a:srgbClr val="000000"/>
                </a:solidFill>
              </a:rPr>
              <a:t>week with at-risk kids.</a:t>
            </a:r>
          </a:p>
          <a:p>
            <a:endParaRPr lang="en-US" sz="1400" dirty="0">
              <a:solidFill>
                <a:srgbClr val="000000"/>
              </a:solidFill>
            </a:endParaRPr>
          </a:p>
          <a:p>
            <a:r>
              <a:rPr lang="en-US" sz="1400" dirty="0">
                <a:solidFill>
                  <a:srgbClr val="000000"/>
                </a:solidFill>
              </a:rPr>
              <a:t>Today, four programs offer a continuum of service for at-risk families.  They are </a:t>
            </a:r>
          </a:p>
          <a:p>
            <a:pPr>
              <a:buFont typeface="Arial" charset="0"/>
              <a:buChar char="•"/>
            </a:pPr>
            <a:r>
              <a:rPr lang="en-US" sz="1400" dirty="0">
                <a:solidFill>
                  <a:srgbClr val="000000"/>
                </a:solidFill>
              </a:rPr>
              <a:t>The Read-Aloud Program</a:t>
            </a:r>
          </a:p>
          <a:p>
            <a:pPr>
              <a:buFont typeface="Arial" charset="0"/>
              <a:buChar char="•"/>
            </a:pPr>
            <a:r>
              <a:rPr lang="en-US" sz="1400" dirty="0">
                <a:solidFill>
                  <a:srgbClr val="000000"/>
                </a:solidFill>
              </a:rPr>
              <a:t>The Book Club</a:t>
            </a:r>
          </a:p>
          <a:p>
            <a:pPr>
              <a:buFont typeface="Arial" charset="0"/>
              <a:buChar char="•"/>
            </a:pPr>
            <a:r>
              <a:rPr lang="en-US" sz="1400" dirty="0">
                <a:solidFill>
                  <a:srgbClr val="000000"/>
                </a:solidFill>
              </a:rPr>
              <a:t>Reading Families Workshops</a:t>
            </a:r>
          </a:p>
          <a:p>
            <a:pPr>
              <a:buFont typeface="Arial" charset="0"/>
              <a:buChar char="•"/>
            </a:pPr>
            <a:r>
              <a:rPr lang="en-US" sz="1400" dirty="0">
                <a:solidFill>
                  <a:srgbClr val="000000"/>
                </a:solidFill>
              </a:rPr>
              <a:t>Literacy Advocates Trainings  </a:t>
            </a:r>
          </a:p>
          <a:p>
            <a:endParaRPr lang="en-US" sz="1400" dirty="0">
              <a:solidFill>
                <a:srgbClr val="000000"/>
              </a:solidFill>
            </a:endParaRPr>
          </a:p>
          <a:p>
            <a:endParaRPr lang="en-US" sz="1400" dirty="0">
              <a:solidFill>
                <a:srgbClr val="000000"/>
              </a:solidFill>
            </a:endParaRPr>
          </a:p>
        </p:txBody>
      </p:sp>
      <p:sp>
        <p:nvSpPr>
          <p:cNvPr id="20486" name="TextBox 6"/>
          <p:cNvSpPr txBox="1">
            <a:spLocks noChangeArrowheads="1"/>
          </p:cNvSpPr>
          <p:nvPr/>
        </p:nvSpPr>
        <p:spPr bwMode="auto">
          <a:xfrm>
            <a:off x="4343400" y="5486400"/>
            <a:ext cx="4114800" cy="646113"/>
          </a:xfrm>
          <a:prstGeom prst="rect">
            <a:avLst/>
          </a:prstGeom>
          <a:noFill/>
          <a:ln w="9525">
            <a:noFill/>
            <a:miter lim="800000"/>
            <a:headEnd/>
            <a:tailEnd/>
          </a:ln>
        </p:spPr>
        <p:txBody>
          <a:bodyPr>
            <a:spAutoFit/>
          </a:bodyPr>
          <a:lstStyle/>
          <a:p>
            <a:r>
              <a:rPr lang="en-US" sz="1200">
                <a:solidFill>
                  <a:srgbClr val="000000"/>
                </a:solidFill>
                <a:latin typeface="Calibri" pitchFamily="34" charset="0"/>
              </a:rPr>
              <a:t>“The single most important activity for building the knowledge required for eventual success in reading is reading aloud to children.”  </a:t>
            </a:r>
            <a:r>
              <a:rPr lang="en-US" sz="1000">
                <a:solidFill>
                  <a:srgbClr val="000000"/>
                </a:solidFill>
                <a:latin typeface="Calibri" pitchFamily="34" charset="0"/>
              </a:rPr>
              <a:t>Becoming a Nation of Readers, 1985</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50178" name="Rectangle 2"/>
          <p:cNvSpPr>
            <a:spLocks noGrp="1"/>
          </p:cNvSpPr>
          <p:nvPr>
            <p:ph type="title"/>
          </p:nvPr>
        </p:nvSpPr>
        <p:spPr>
          <a:solidFill>
            <a:srgbClr val="7030A0">
              <a:alpha val="49000"/>
            </a:srgbClr>
          </a:solidFill>
        </p:spPr>
        <p:txBody>
          <a:bodyPr/>
          <a:lstStyle/>
          <a:p>
            <a:r>
              <a:rPr lang="en-US" dirty="0" smtClean="0"/>
              <a:t>Polling Question</a:t>
            </a:r>
          </a:p>
        </p:txBody>
      </p:sp>
      <p:sp>
        <p:nvSpPr>
          <p:cNvPr id="50179" name="Rectangle 3"/>
          <p:cNvSpPr>
            <a:spLocks noGrp="1"/>
          </p:cNvSpPr>
          <p:nvPr>
            <p:ph type="body" idx="1"/>
          </p:nvPr>
        </p:nvSpPr>
        <p:spPr/>
        <p:txBody>
          <a:bodyPr/>
          <a:lstStyle/>
          <a:p>
            <a:pPr>
              <a:buFont typeface="Arial" charset="0"/>
              <a:buNone/>
            </a:pPr>
            <a:r>
              <a:rPr lang="en-US" dirty="0" smtClean="0"/>
              <a:t>Where do you provide services for your kids?</a:t>
            </a:r>
          </a:p>
          <a:p>
            <a:r>
              <a:rPr lang="en-US" dirty="0" smtClean="0"/>
              <a:t>At school, during the school day</a:t>
            </a:r>
          </a:p>
          <a:p>
            <a:r>
              <a:rPr lang="en-US" dirty="0" smtClean="0"/>
              <a:t>At school during after-school programming</a:t>
            </a:r>
          </a:p>
          <a:p>
            <a:r>
              <a:rPr lang="en-US" dirty="0" smtClean="0"/>
              <a:t>At another site like a recreation center</a:t>
            </a:r>
          </a:p>
          <a:p>
            <a:r>
              <a:rPr lang="en-US" dirty="0" smtClean="0"/>
              <a:t>In their homes</a:t>
            </a:r>
          </a:p>
          <a:p>
            <a:r>
              <a:rPr lang="en-US" dirty="0" smtClean="0"/>
              <a:t>Other</a:t>
            </a:r>
          </a:p>
          <a:p>
            <a:pPr>
              <a:buFont typeface="Arial" charset="0"/>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30A0">
            <a:alpha val="50195"/>
          </a:srgb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957888" y="1752600"/>
            <a:ext cx="3186112" cy="3505200"/>
          </a:xfrm>
        </p:spPr>
        <p:txBody>
          <a:bodyPr>
            <a:normAutofit/>
          </a:bodyPr>
          <a:lstStyle/>
          <a:p>
            <a:pPr marL="0" indent="0">
              <a:lnSpc>
                <a:spcPct val="95000"/>
              </a:lnSpc>
              <a:spcBef>
                <a:spcPct val="0"/>
              </a:spcBef>
              <a:buClrTx/>
              <a:buFont typeface="Arial" charset="0"/>
              <a:buNone/>
            </a:pPr>
            <a:r>
              <a:rPr lang="en-US" sz="2700" smtClean="0">
                <a:solidFill>
                  <a:schemeClr val="bg1"/>
                </a:solidFill>
              </a:rPr>
              <a:t>Volunteers read aloud, do book-related activities and provide free, new books to keep for kids where they live.</a:t>
            </a:r>
            <a:endParaRPr lang="en-US" sz="2800" smtClean="0">
              <a:solidFill>
                <a:schemeClr val="bg1"/>
              </a:solidFill>
            </a:endParaRPr>
          </a:p>
          <a:p>
            <a:pPr marL="0" indent="0">
              <a:buClr>
                <a:srgbClr val="4F6228"/>
              </a:buClr>
              <a:buFont typeface="Arial" charset="0"/>
              <a:buChar char="•"/>
            </a:pPr>
            <a:endParaRPr lang="en-US" smtClean="0"/>
          </a:p>
        </p:txBody>
      </p:sp>
      <p:sp>
        <p:nvSpPr>
          <p:cNvPr id="4" name="Title 3"/>
          <p:cNvSpPr>
            <a:spLocks noGrp="1"/>
          </p:cNvSpPr>
          <p:nvPr>
            <p:ph type="title"/>
          </p:nvPr>
        </p:nvSpPr>
        <p:spPr/>
        <p:txBody>
          <a:bodyPr>
            <a:normAutofit fontScale="90000"/>
          </a:bodyPr>
          <a:lstStyle/>
          <a:p>
            <a:pPr>
              <a:buClr>
                <a:srgbClr val="4F6228"/>
              </a:buClr>
            </a:pPr>
            <a:r>
              <a:rPr lang="en-US" sz="4000" smtClean="0">
                <a:solidFill>
                  <a:schemeClr val="bg1"/>
                </a:solidFill>
              </a:rPr>
              <a:t>Read-Aloud</a:t>
            </a:r>
            <a:r>
              <a:rPr lang="en-US" sz="4000" smtClean="0"/>
              <a:t> </a:t>
            </a:r>
            <a:r>
              <a:rPr lang="en-US" sz="4000" smtClean="0">
                <a:solidFill>
                  <a:schemeClr val="bg1"/>
                </a:solidFill>
              </a:rPr>
              <a:t>Program</a:t>
            </a:r>
          </a:p>
        </p:txBody>
      </p:sp>
      <p:pic>
        <p:nvPicPr>
          <p:cNvPr id="21508" name="Content Placeholder 5" descr="SKReadAloud3.jpg"/>
          <p:cNvPicPr>
            <a:picLocks noChangeAspect="1"/>
          </p:cNvPicPr>
          <p:nvPr/>
        </p:nvPicPr>
        <p:blipFill>
          <a:blip r:embed="rId2"/>
          <a:srcRect/>
          <a:stretch>
            <a:fillRect/>
          </a:stretch>
        </p:blipFill>
        <p:spPr bwMode="auto">
          <a:xfrm>
            <a:off x="228600" y="1371600"/>
            <a:ext cx="5729288"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030A0">
            <a:alpha val="50980"/>
          </a:srgb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76400"/>
            <a:ext cx="3352800" cy="3886200"/>
          </a:xfrm>
        </p:spPr>
        <p:txBody>
          <a:bodyPr>
            <a:normAutofit/>
          </a:bodyPr>
          <a:lstStyle/>
          <a:p>
            <a:pPr marL="0" indent="0">
              <a:buClr>
                <a:srgbClr val="4F6228"/>
              </a:buClr>
              <a:buFont typeface="Arial" charset="0"/>
              <a:buNone/>
            </a:pPr>
            <a:r>
              <a:rPr lang="en-US" sz="2700" dirty="0" smtClean="0">
                <a:solidFill>
                  <a:schemeClr val="bg1"/>
                </a:solidFill>
              </a:rPr>
              <a:t>TRC's Book Club encourages families to read by sending new, age-appropriate books through the mail to their homes.  Participating families are clients of partner social service agencies.</a:t>
            </a:r>
          </a:p>
          <a:p>
            <a:pPr marL="0" indent="0" algn="ctr">
              <a:buClr>
                <a:srgbClr val="4F6228"/>
              </a:buClr>
              <a:buFont typeface="Arial" charset="0"/>
              <a:buChar char="•"/>
            </a:pPr>
            <a:endParaRPr lang="en-US" sz="2700" dirty="0" smtClean="0">
              <a:solidFill>
                <a:schemeClr val="bg1"/>
              </a:solidFill>
            </a:endParaRPr>
          </a:p>
        </p:txBody>
      </p:sp>
      <p:sp>
        <p:nvSpPr>
          <p:cNvPr id="4" name="Title 3"/>
          <p:cNvSpPr>
            <a:spLocks noGrp="1"/>
          </p:cNvSpPr>
          <p:nvPr>
            <p:ph type="title"/>
          </p:nvPr>
        </p:nvSpPr>
        <p:spPr/>
        <p:txBody>
          <a:bodyPr>
            <a:normAutofit fontScale="90000"/>
          </a:bodyPr>
          <a:lstStyle/>
          <a:p>
            <a:pPr>
              <a:buClr>
                <a:srgbClr val="4F6228"/>
              </a:buClr>
            </a:pPr>
            <a:r>
              <a:rPr lang="en-US" sz="4000" smtClean="0">
                <a:solidFill>
                  <a:schemeClr val="bg1"/>
                </a:solidFill>
              </a:rPr>
              <a:t>Book</a:t>
            </a:r>
            <a:r>
              <a:rPr lang="en-US" sz="4000" smtClean="0"/>
              <a:t> </a:t>
            </a:r>
            <a:r>
              <a:rPr lang="en-US" sz="4000" smtClean="0">
                <a:solidFill>
                  <a:schemeClr val="bg1"/>
                </a:solidFill>
              </a:rPr>
              <a:t>Club</a:t>
            </a:r>
          </a:p>
        </p:txBody>
      </p:sp>
      <p:pic>
        <p:nvPicPr>
          <p:cNvPr id="22532" name="Picture 2" descr="S:\My Pictures\Pics for 2012 OWW\303.JPG"/>
          <p:cNvPicPr>
            <a:picLocks noChangeAspect="1" noChangeArrowheads="1"/>
          </p:cNvPicPr>
          <p:nvPr/>
        </p:nvPicPr>
        <p:blipFill>
          <a:blip r:embed="rId2"/>
          <a:srcRect l="-255" t="12134" r="5542" b="-430"/>
          <a:stretch>
            <a:fillRect/>
          </a:stretch>
        </p:blipFill>
        <p:spPr bwMode="auto">
          <a:xfrm>
            <a:off x="4191000" y="990600"/>
            <a:ext cx="3833813" cy="4767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030A0">
            <a:alpha val="50195"/>
          </a:srgb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4267200" cy="3657600"/>
          </a:xfrm>
        </p:spPr>
        <p:txBody>
          <a:bodyPr>
            <a:normAutofit/>
          </a:bodyPr>
          <a:lstStyle/>
          <a:p>
            <a:pPr marL="0" indent="0">
              <a:lnSpc>
                <a:spcPct val="95000"/>
              </a:lnSpc>
              <a:spcBef>
                <a:spcPct val="0"/>
              </a:spcBef>
              <a:buClrTx/>
              <a:buFont typeface="Arial" charset="0"/>
              <a:buNone/>
            </a:pPr>
            <a:r>
              <a:rPr lang="en-US" sz="2700" dirty="0" smtClean="0">
                <a:solidFill>
                  <a:schemeClr val="bg1"/>
                </a:solidFill>
              </a:rPr>
              <a:t>TRC staff and volunteers work with parents at playgroups and parent-only sessions where they help parents learn how to  encourage reading and support literacy development in their own homes.</a:t>
            </a:r>
          </a:p>
          <a:p>
            <a:pPr marL="0" indent="0" algn="ctr">
              <a:buClr>
                <a:srgbClr val="4F6228"/>
              </a:buClr>
              <a:buFont typeface="Arial" charset="0"/>
              <a:buNone/>
            </a:pPr>
            <a:endParaRPr lang="en-US" dirty="0" smtClean="0">
              <a:solidFill>
                <a:schemeClr val="bg1"/>
              </a:solidFill>
            </a:endParaRPr>
          </a:p>
        </p:txBody>
      </p:sp>
      <p:sp>
        <p:nvSpPr>
          <p:cNvPr id="4" name="Title 3"/>
          <p:cNvSpPr>
            <a:spLocks noGrp="1"/>
          </p:cNvSpPr>
          <p:nvPr>
            <p:ph type="title"/>
          </p:nvPr>
        </p:nvSpPr>
        <p:spPr/>
        <p:txBody>
          <a:bodyPr>
            <a:normAutofit fontScale="90000"/>
          </a:bodyPr>
          <a:lstStyle/>
          <a:p>
            <a:pPr>
              <a:buClr>
                <a:srgbClr val="4F6228"/>
              </a:buClr>
            </a:pPr>
            <a:r>
              <a:rPr lang="en-US" sz="4000" smtClean="0">
                <a:solidFill>
                  <a:schemeClr val="bg1"/>
                </a:solidFill>
              </a:rPr>
              <a:t>Reading Family Workshops</a:t>
            </a:r>
          </a:p>
        </p:txBody>
      </p:sp>
      <p:pic>
        <p:nvPicPr>
          <p:cNvPr id="23556" name="Content Placeholder 3" descr="workshop09 126.jpg"/>
          <p:cNvPicPr>
            <a:picLocks noChangeAspect="1"/>
          </p:cNvPicPr>
          <p:nvPr/>
        </p:nvPicPr>
        <p:blipFill>
          <a:blip r:embed="rId2"/>
          <a:srcRect/>
          <a:stretch>
            <a:fillRect/>
          </a:stretch>
        </p:blipFill>
        <p:spPr bwMode="auto">
          <a:xfrm>
            <a:off x="5105400" y="914400"/>
            <a:ext cx="31115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030A0">
            <a:alpha val="49019"/>
          </a:srgbClr>
        </a:solidFill>
        <a:effectLst/>
      </p:bgPr>
    </p:bg>
    <p:spTree>
      <p:nvGrpSpPr>
        <p:cNvPr id="1" name=""/>
        <p:cNvGrpSpPr/>
        <p:nvPr/>
      </p:nvGrpSpPr>
      <p:grpSpPr>
        <a:xfrm>
          <a:off x="0" y="0"/>
          <a:ext cx="0" cy="0"/>
          <a:chOff x="0" y="0"/>
          <a:chExt cx="0" cy="0"/>
        </a:xfrm>
      </p:grpSpPr>
      <p:sp>
        <p:nvSpPr>
          <p:cNvPr id="24578" name="Title 3"/>
          <p:cNvSpPr>
            <a:spLocks noGrp="1"/>
          </p:cNvSpPr>
          <p:nvPr>
            <p:ph type="title"/>
          </p:nvPr>
        </p:nvSpPr>
        <p:spPr/>
        <p:txBody>
          <a:bodyPr/>
          <a:lstStyle/>
          <a:p>
            <a:r>
              <a:rPr lang="en-US" smtClean="0">
                <a:solidFill>
                  <a:schemeClr val="bg1"/>
                </a:solidFill>
              </a:rPr>
              <a:t>Literacy Advocates Trainings</a:t>
            </a:r>
          </a:p>
        </p:txBody>
      </p:sp>
      <p:sp>
        <p:nvSpPr>
          <p:cNvPr id="24579" name="Content Placeholder 4"/>
          <p:cNvSpPr>
            <a:spLocks noGrp="1"/>
          </p:cNvSpPr>
          <p:nvPr>
            <p:ph sz="half" idx="1"/>
          </p:nvPr>
        </p:nvSpPr>
        <p:spPr/>
        <p:txBody>
          <a:bodyPr/>
          <a:lstStyle/>
          <a:p>
            <a:pPr marL="0" indent="0">
              <a:buFont typeface="Arial" charset="0"/>
              <a:buNone/>
            </a:pPr>
            <a:r>
              <a:rPr lang="en-US" sz="2700" smtClean="0">
                <a:solidFill>
                  <a:schemeClr val="bg1"/>
                </a:solidFill>
              </a:rPr>
              <a:t>TRC staff train partner agency staff about the importance of reading aloud and elements of literacy development. </a:t>
            </a:r>
          </a:p>
          <a:p>
            <a:pPr marL="0" indent="0">
              <a:buFont typeface="Arial" charset="0"/>
              <a:buNone/>
            </a:pPr>
            <a:r>
              <a:rPr lang="en-US" sz="2700" smtClean="0">
                <a:solidFill>
                  <a:schemeClr val="bg1"/>
                </a:solidFill>
              </a:rPr>
              <a:t>Agency staff learn how to model book-sharing strategies, build parents’ confidence and answer frequently asked questions.</a:t>
            </a:r>
          </a:p>
        </p:txBody>
      </p:sp>
      <p:pic>
        <p:nvPicPr>
          <p:cNvPr id="24580" name="Picture 1"/>
          <p:cNvPicPr>
            <a:picLocks noGrp="1" noChangeAspect="1"/>
          </p:cNvPicPr>
          <p:nvPr>
            <p:ph sz="half" idx="2"/>
          </p:nvPr>
        </p:nvPicPr>
        <p:blipFill>
          <a:blip r:embed="rId2"/>
          <a:srcRect/>
          <a:stretch>
            <a:fillRect/>
          </a:stretch>
        </p:blipFill>
        <p:spPr>
          <a:xfrm>
            <a:off x="5486400" y="2057400"/>
            <a:ext cx="3197225" cy="2262188"/>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4">
              <a:lumMod val="60000"/>
              <a:lumOff val="40000"/>
            </a:schemeClr>
          </a:solidFill>
        </p:spPr>
        <p:txBody>
          <a:bodyPr rtlCol="0">
            <a:normAutofit/>
          </a:bodyPr>
          <a:lstStyle/>
          <a:p>
            <a:pPr fontAlgn="auto">
              <a:spcAft>
                <a:spcPts val="0"/>
              </a:spcAft>
              <a:defRPr/>
            </a:pPr>
            <a:r>
              <a:rPr lang="en-US" dirty="0" smtClean="0"/>
              <a:t>Research basis for TRC’s program</a:t>
            </a:r>
            <a:endParaRPr lang="en-US" dirty="0"/>
          </a:p>
        </p:txBody>
      </p:sp>
      <p:sp>
        <p:nvSpPr>
          <p:cNvPr id="5" name="Content Placeholder 4"/>
          <p:cNvSpPr>
            <a:spLocks noGrp="1"/>
          </p:cNvSpPr>
          <p:nvPr>
            <p:ph idx="1"/>
          </p:nvPr>
        </p:nvSpPr>
        <p:spPr/>
        <p:txBody>
          <a:bodyPr>
            <a:normAutofit/>
          </a:bodyPr>
          <a:lstStyle/>
          <a:p>
            <a:pPr marL="0" indent="0">
              <a:buFont typeface="Arial" charset="0"/>
              <a:buNone/>
            </a:pPr>
            <a:r>
              <a:rPr lang="en-US" sz="2800" smtClean="0"/>
              <a:t>In developing its programs, TRC started from a best- case scenario.  We asked, “What are the factors that contribute to creating regular and passionate readers?”</a:t>
            </a:r>
          </a:p>
          <a:p>
            <a:pPr marL="0" indent="0"/>
            <a:endParaRPr lang="en-US" smtClean="0"/>
          </a:p>
        </p:txBody>
      </p:sp>
      <p:pic>
        <p:nvPicPr>
          <p:cNvPr id="25603" name="Picture 2" descr="S:\My Pictures\Pics for 2012 OWW\DSCN2195.JPG"/>
          <p:cNvPicPr>
            <a:picLocks noChangeAspect="1" noChangeArrowheads="1"/>
          </p:cNvPicPr>
          <p:nvPr/>
        </p:nvPicPr>
        <p:blipFill>
          <a:blip r:embed="rId2"/>
          <a:srcRect/>
          <a:stretch>
            <a:fillRect/>
          </a:stretch>
        </p:blipFill>
        <p:spPr bwMode="auto">
          <a:xfrm>
            <a:off x="5562600" y="3124200"/>
            <a:ext cx="2743200" cy="3022600"/>
          </a:xfrm>
          <a:prstGeom prst="rect">
            <a:avLst/>
          </a:prstGeom>
          <a:noFill/>
          <a:ln w="9525">
            <a:noFill/>
            <a:miter lim="800000"/>
            <a:headEnd/>
            <a:tailEnd/>
          </a:ln>
        </p:spPr>
      </p:pic>
      <p:pic>
        <p:nvPicPr>
          <p:cNvPr id="25604" name="Picture 3" descr="S:\My Pictures\Pics for 2012 OWW\Carp Library 18.jpg"/>
          <p:cNvPicPr>
            <a:picLocks noChangeAspect="1" noChangeArrowheads="1"/>
          </p:cNvPicPr>
          <p:nvPr/>
        </p:nvPicPr>
        <p:blipFill>
          <a:blip r:embed="rId3"/>
          <a:srcRect/>
          <a:stretch>
            <a:fillRect/>
          </a:stretch>
        </p:blipFill>
        <p:spPr bwMode="auto">
          <a:xfrm>
            <a:off x="1447800" y="3657600"/>
            <a:ext cx="3048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TotalTime>
  <Words>873</Words>
  <Application>Microsoft Office PowerPoint</Application>
  <PresentationFormat>On-screen Show (4:3)</PresentationFormat>
  <Paragraphs>119</Paragraphs>
  <Slides>19</Slides>
  <Notes>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Who We Are</vt:lpstr>
      <vt:lpstr>What We Have Done </vt:lpstr>
      <vt:lpstr>Polling Question</vt:lpstr>
      <vt:lpstr>Read-Aloud Program</vt:lpstr>
      <vt:lpstr>Book Club</vt:lpstr>
      <vt:lpstr>Reading Family Workshops</vt:lpstr>
      <vt:lpstr>Literacy Advocates Trainings</vt:lpstr>
      <vt:lpstr>Research basis for TRC’s program</vt:lpstr>
      <vt:lpstr>Kids who are the strongest readers…</vt:lpstr>
      <vt:lpstr>Why real-world experiences matter</vt:lpstr>
      <vt:lpstr>Polling Question</vt:lpstr>
      <vt:lpstr>How do we fill the gaps?</vt:lpstr>
      <vt:lpstr>How do we fill the gaps?</vt:lpstr>
      <vt:lpstr>How do we fill the gaps?</vt:lpstr>
      <vt:lpstr>What we don’t do:</vt:lpstr>
      <vt:lpstr>Sources for free or low-cost  books to give away</vt:lpstr>
      <vt:lpstr>Resources</vt:lpstr>
      <vt:lpstr>Questions?  Contact me!</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Eileen Hanning</dc:creator>
  <cp:lastModifiedBy>Joanne Meier</cp:lastModifiedBy>
  <cp:revision>40</cp:revision>
  <cp:lastPrinted>2012-09-26T17:15:14Z</cp:lastPrinted>
  <dcterms:created xsi:type="dcterms:W3CDTF">2012-09-19T15:15:28Z</dcterms:created>
  <dcterms:modified xsi:type="dcterms:W3CDTF">2012-09-27T13:55:42Z</dcterms:modified>
</cp:coreProperties>
</file>