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602" r:id="rId2"/>
    <p:sldId id="705" r:id="rId3"/>
    <p:sldId id="710" r:id="rId4"/>
    <p:sldId id="712" r:id="rId5"/>
    <p:sldId id="714" r:id="rId6"/>
    <p:sldId id="721" r:id="rId7"/>
    <p:sldId id="716" r:id="rId8"/>
    <p:sldId id="717" r:id="rId9"/>
    <p:sldId id="719" r:id="rId10"/>
    <p:sldId id="718" r:id="rId11"/>
    <p:sldId id="722" r:id="rId12"/>
    <p:sldId id="723" r:id="rId13"/>
  </p:sldIdLst>
  <p:sldSz cx="9144000" cy="6858000" type="screen4x3"/>
  <p:notesSz cx="6854825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C2E"/>
    <a:srgbClr val="FF7518"/>
    <a:srgbClr val="FFAF18"/>
    <a:srgbClr val="CC0000"/>
    <a:srgbClr val="4D4D4D"/>
    <a:srgbClr val="2078A4"/>
    <a:srgbClr val="1D6C93"/>
    <a:srgbClr val="248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664" y="-864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467"/>
    </p:cViewPr>
  </p:sorterViewPr>
  <p:notesViewPr>
    <p:cSldViewPr snapToGrid="0">
      <p:cViewPr varScale="1">
        <p:scale>
          <a:sx n="75" d="100"/>
          <a:sy n="75" d="100"/>
        </p:scale>
        <p:origin x="-1572" y="-102"/>
      </p:cViewPr>
      <p:guideLst>
        <p:guide orient="horz" pos="2861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062" tIns="45531" rIns="91062" bIns="45531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062" tIns="45531" rIns="91062" bIns="45531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062" tIns="45531" rIns="91062" bIns="45531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062" tIns="45531" rIns="91062" bIns="45531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2" charset="0"/>
              </a:defRPr>
            </a:lvl1pPr>
          </a:lstStyle>
          <a:p>
            <a:fld id="{D45A7265-1BC1-4E11-9D1D-F21194AA9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>
            <a:lvl1pPr algn="l" defTabSz="900113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32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65" tIns="45032" rIns="90065" bIns="45032" numCol="1" anchor="b" anchorCtr="0" compatLnSpc="1">
            <a:prstTxWarp prst="textNoShape">
              <a:avLst/>
            </a:prstTxWarp>
          </a:bodyPr>
          <a:lstStyle>
            <a:lvl1pPr algn="l" defTabSz="900113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6475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65" tIns="45032" rIns="90065" bIns="45032" numCol="1" anchor="b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>
                <a:latin typeface="Times" pitchFamily="2" charset="0"/>
              </a:defRPr>
            </a:lvl1pPr>
          </a:lstStyle>
          <a:p>
            <a:fld id="{EE8F4003-D9AE-47C4-AF0A-15B69E3E7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50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BE697F3D-2F26-4CEB-BA0A-0B622F9BA021}" type="slidenum">
              <a:rPr lang="en-US" sz="1200" i="0"/>
              <a:pPr algn="r"/>
              <a:t>1</a:t>
            </a:fld>
            <a:endParaRPr lang="en-US" sz="1200" i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r>
              <a:rPr lang="en-US" sz="1400" smtClean="0">
                <a:latin typeface="Times" pitchFamily="2" charset="0"/>
              </a:rPr>
              <a:t>So I</a:t>
            </a:r>
            <a:r>
              <a:rPr lang="ja-JP" altLang="en-US" sz="1400" smtClean="0">
                <a:latin typeface="Arial" pitchFamily="34" charset="0"/>
              </a:rPr>
              <a:t>’</a:t>
            </a:r>
            <a:r>
              <a:rPr lang="en-US" altLang="ja-JP" sz="1400" smtClean="0">
                <a:latin typeface="Times" pitchFamily="2" charset="0"/>
              </a:rPr>
              <a:t>d like to talk today about how we</a:t>
            </a:r>
            <a:r>
              <a:rPr lang="ja-JP" altLang="en-US" sz="1400" smtClean="0">
                <a:latin typeface="Arial" pitchFamily="34" charset="0"/>
              </a:rPr>
              <a:t>’</a:t>
            </a:r>
            <a:r>
              <a:rPr lang="en-US" altLang="ja-JP" sz="1400" smtClean="0">
                <a:latin typeface="Times" pitchFamily="2" charset="0"/>
              </a:rPr>
              <a:t>re using public broadcasting and the Web to serve a mission that we share with everyone in this room:  to provide the best, most compelling information about giving every child the best possible opportunity to become a skilled and passionate reader and writer.  </a:t>
            </a:r>
          </a:p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r>
              <a:rPr lang="en-US" sz="1400" smtClean="0">
                <a:latin typeface="Times" pitchFamily="2" charset="0"/>
              </a:rPr>
              <a:t>RR based at PBS—consciously created a new model—stay with a field for a long time, get to know partners, etc.  Build an audience based on the web, with TV as a billboard for the project.</a:t>
            </a:r>
          </a:p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r>
              <a:rPr lang="en-US" sz="1400" smtClean="0">
                <a:latin typeface="Times" pitchFamily="2" charset="0"/>
              </a:rPr>
              <a:t>I</a:t>
            </a:r>
            <a:r>
              <a:rPr lang="ja-JP" altLang="en-US" sz="1400" smtClean="0">
                <a:latin typeface="Arial" pitchFamily="34" charset="0"/>
              </a:rPr>
              <a:t>’</a:t>
            </a:r>
            <a:r>
              <a:rPr lang="en-US" altLang="ja-JP" sz="1400" smtClean="0">
                <a:latin typeface="Times" pitchFamily="2" charset="0"/>
              </a:rPr>
              <a:t>ll spend a few minutes letting you know what we do, and then talk about something equally important: how we have built our audience.  </a:t>
            </a:r>
            <a:endParaRPr lang="en-US" sz="14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12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8529618F-AEB4-46C4-9E84-3AD911F72549}" type="slidenum">
              <a:rPr lang="en-US" sz="1200" i="0"/>
              <a:pPr algn="r"/>
              <a:t>2</a:t>
            </a:fld>
            <a:endParaRPr lang="en-US" sz="1200" i="0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806450"/>
            <a:ext cx="4538662" cy="34036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Since starting the department about 10 years ago, we have created, in effect, four new channels: Reading Rockets, LD OnLine, Colorin Colorado, and, most recently, AdLit.org.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Starting from scratch,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producing  programs for PBS. 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building national brands on the Web that now serve more than 500,000 unique visitors each month.  We publish electronic newsletters that reach more than 170,000 subscribers.   And most important,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managed to take some complex subjects and present them in a way that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accessible to the average teacher, the average principal, the average parent.  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created, I think,  a powerful model of public education on a national scale.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5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6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7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8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9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10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3538AEA5-1BEA-47AB-970F-ACAF8BBE2366}" type="slidenum">
              <a:rPr lang="en-US" sz="1200" i="0"/>
              <a:pPr algn="r"/>
              <a:t>11</a:t>
            </a:fld>
            <a:endParaRPr lang="en-US" sz="1200" i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 core of our work, though, is on the Web.  The Web gives a chance to provide in-depth information, to serve people 24 hours a day, and to interact with the parents and educators who rely on us.  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Our Web site is updated daily and constantly revised and improved.   </a:t>
            </a: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If you visit Reading Rockets, 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some of what you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d see.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Today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Headlines presents daily articles from newspapers around the country about reading and elementary education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vast archive of articles about every element of teaching reading.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Ask Reading Rockets  offers  expert, personalized answers to questions that a parent or teacher may have about teaching reading.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section with new content such as a feature about summer reading or some tip sheets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 for parents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 place to sign up for our free electronic newsletter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 And there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information about our TV shows and when they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scheduled to be broadcast in your community</a:t>
            </a:r>
          </a:p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Times" pitchFamily="2" charset="0"/>
              </a:rPr>
              <a:t>We also offer special sections for principals, school psychologists and other professionals, interviews with prominent children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Times" pitchFamily="2" charset="0"/>
              </a:rPr>
              <a:t>s book authors, and two blogs about reading and books</a:t>
            </a:r>
            <a:endParaRPr lang="en-US" altLang="ja-JP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9BD5A-B322-4BCC-A3F5-315AFE06B340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F3915-91EC-4F96-8D81-D445034CE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E6708-2273-4D76-8295-9FEC2BD28DC0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7E25-D0F2-435C-B388-7F0788E94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3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18E83-7CF0-4E97-8193-1C16741F0E53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B3B1-129C-4E78-BA00-93BF48142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7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01964-24AF-4EB3-8E51-09CB18B03059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597CD-F2C6-4FD0-985B-608858CA2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065EE-029B-44AF-B6FD-311BC853AF63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40A1C-FDB4-4D19-8B89-90C112839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0BF66-C633-477D-A902-2D18563BD60F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CECF-28A7-475E-8DE3-2F87F0932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C2D4A-9451-4756-948D-351D45DDB8CB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2AC6-05D8-49DA-BDB1-47E10EAA0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351EB-BF6F-4D35-AD6D-4CDA4C07AADD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BF38-0DEC-4339-9ADD-BD2098636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8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25B70-4285-4D72-89F9-E9212607B77D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85428-5341-4F8C-A8C1-3A2E7D89C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D17C1-D8C6-44E8-8FB9-714B32FF3963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F37C1-1B65-48CB-9712-CA5DFE73D3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70073-E09F-4D7B-A73B-4BA6733B6F44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21AEB-A8B1-4A6D-9C9F-F70A53B69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22AE30-2EF4-4115-9661-BD9B9AA2D820}" type="datetime1">
              <a:rPr lang="en-US"/>
              <a:pPr/>
              <a:t>9/27/2012</a:t>
            </a:fld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39C4DC-B73E-4F32-A76D-E0FB5BD681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3" descr="ppt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6350"/>
            <a:ext cx="64484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1812925" y="22225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876300" y="2390775"/>
            <a:ext cx="73929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0188" indent="-230188" algn="ctr" eaLnBrk="0" hangingPunct="0">
              <a:defRPr/>
            </a:pPr>
            <a:r>
              <a:rPr lang="en-US" sz="3600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WETA </a:t>
            </a:r>
            <a:r>
              <a:rPr lang="en-US" sz="3600" dirty="0" smtClean="0">
                <a:solidFill>
                  <a:srgbClr val="4D4D4D"/>
                </a:solidFill>
                <a:latin typeface="Arial" charset="0"/>
                <a:ea typeface="ＭＳ Ｐゴシック" charset="0"/>
              </a:rPr>
              <a:t>Learning </a:t>
            </a:r>
            <a:r>
              <a:rPr lang="en-US" sz="3600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Media</a:t>
            </a:r>
            <a:endParaRPr lang="en-US" sz="3600" dirty="0">
              <a:solidFill>
                <a:srgbClr val="2078A4"/>
              </a:solidFill>
              <a:latin typeface="Arial" charset="0"/>
              <a:ea typeface="ＭＳ Ｐゴシック" charset="0"/>
            </a:endParaRPr>
          </a:p>
          <a:p>
            <a:pPr marL="230188" indent="-230188" algn="ctr" eaLnBrk="0" hangingPunct="0">
              <a:lnSpc>
                <a:spcPct val="180000"/>
              </a:lnSpc>
              <a:defRPr/>
            </a:pPr>
            <a:endParaRPr lang="en-US" dirty="0">
              <a:solidFill>
                <a:srgbClr val="2078A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914400" y="4829175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2000">
              <a:solidFill>
                <a:srgbClr val="49711E"/>
              </a:solidFill>
              <a:latin typeface="Arial Unicode MS" charset="0"/>
              <a:ea typeface="ＭＳ Ｐゴシック" charset="0"/>
            </a:endParaRPr>
          </a:p>
        </p:txBody>
      </p:sp>
      <p:pic>
        <p:nvPicPr>
          <p:cNvPr id="4101" name="Picture 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7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7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07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we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295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58" name="Text Box 14"/>
          <p:cNvSpPr txBox="1">
            <a:spLocks noChangeArrowheads="1"/>
          </p:cNvSpPr>
          <p:nvPr/>
        </p:nvSpPr>
        <p:spPr bwMode="auto">
          <a:xfrm>
            <a:off x="774700" y="1003300"/>
            <a:ext cx="638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The flagship public television and radio station in the nation's capital</a:t>
            </a:r>
            <a:r>
              <a:rPr lang="en-US" sz="1400" b="1" i="1">
                <a:latin typeface="Arial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ckl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878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200" y="0"/>
            <a:ext cx="107621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ppt_RR_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4" descr="RR_h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7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9" descr="ppt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9050"/>
            <a:ext cx="644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27" name="Text Box 3"/>
          <p:cNvSpPr txBox="1">
            <a:spLocks noChangeArrowheads="1"/>
          </p:cNvSpPr>
          <p:nvPr/>
        </p:nvSpPr>
        <p:spPr bwMode="auto">
          <a:xfrm>
            <a:off x="1812925" y="1584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5257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301752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4D4D4D"/>
                </a:solidFill>
                <a:latin typeface="Arial" charset="0"/>
              </a:rPr>
              <a:t>WETA Learning Media</a:t>
            </a:r>
          </a:p>
          <a:p>
            <a:pPr eaLnBrk="0" hangingPunct="0">
              <a:buFont typeface="Times" charset="0"/>
              <a:buAutoNum type="arabicPeriod"/>
              <a:defRPr/>
            </a:pPr>
            <a:endParaRPr lang="en-US" sz="1800" smtClean="0">
              <a:solidFill>
                <a:srgbClr val="4D4D4D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3200" smtClean="0">
                <a:solidFill>
                  <a:srgbClr val="2078A4"/>
                </a:solidFill>
                <a:latin typeface="Arial" charset="0"/>
              </a:rPr>
              <a:t>Our Education Projects</a:t>
            </a:r>
          </a:p>
        </p:txBody>
      </p:sp>
      <p:pic>
        <p:nvPicPr>
          <p:cNvPr id="922629" name="Picture 5" descr="LD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>
            <a:fillRect/>
          </a:stretch>
        </p:blipFill>
        <p:spPr bwMode="auto">
          <a:xfrm>
            <a:off x="425450" y="1981200"/>
            <a:ext cx="3657600" cy="2470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32" name="Picture 8" descr="Co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0"/>
          <a:stretch>
            <a:fillRect/>
          </a:stretch>
        </p:blipFill>
        <p:spPr bwMode="auto">
          <a:xfrm>
            <a:off x="914400" y="4114800"/>
            <a:ext cx="3505200" cy="2438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36" name="Picture 12" descr="RR_h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486150" cy="2965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211581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38" name="Picture 14" descr="AL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>
            <a:fillRect/>
          </a:stretch>
        </p:blipFill>
        <p:spPr bwMode="auto">
          <a:xfrm>
            <a:off x="5105400" y="4114800"/>
            <a:ext cx="3505200" cy="2443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5" descr="we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988"/>
            <a:ext cx="990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4" descr="PE_webin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GR_En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14475"/>
            <a:ext cx="3976688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GR_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501775"/>
            <a:ext cx="3976687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800100" y="279400"/>
            <a:ext cx="79883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rgbClr val="4D4D4D"/>
                </a:solidFill>
              </a:rPr>
              <a:t>WETA Learning Media</a:t>
            </a:r>
          </a:p>
          <a:p>
            <a:pPr marL="457200" indent="-457200"/>
            <a:endParaRPr lang="en-US" sz="1400">
              <a:solidFill>
                <a:srgbClr val="4D4D4D"/>
              </a:solidFill>
            </a:endParaRPr>
          </a:p>
          <a:p>
            <a:pPr marL="457200" indent="-457200"/>
            <a:r>
              <a:rPr lang="en-US" sz="2400" b="1">
                <a:solidFill>
                  <a:srgbClr val="2078A4"/>
                </a:solidFill>
              </a:rPr>
              <a:t>Reading Rockets Parent Newsletter</a:t>
            </a:r>
          </a:p>
        </p:txBody>
      </p:sp>
      <p:pic>
        <p:nvPicPr>
          <p:cNvPr id="14345" name="Picture 15" descr="w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55588"/>
            <a:ext cx="990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tPa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28" y="-43543"/>
            <a:ext cx="9260856" cy="6901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nchno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6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tra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ra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9178380" cy="71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32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13140</TotalTime>
  <Words>2050</Words>
  <Application>Microsoft Office PowerPoint</Application>
  <PresentationFormat>On-screen Show (4:3)</PresentationFormat>
  <Paragraphs>125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chesnut</dc:creator>
  <cp:lastModifiedBy>Joanne Meier</cp:lastModifiedBy>
  <cp:revision>858</cp:revision>
  <cp:lastPrinted>2006-07-10T02:51:47Z</cp:lastPrinted>
  <dcterms:created xsi:type="dcterms:W3CDTF">2005-01-11T13:34:38Z</dcterms:created>
  <dcterms:modified xsi:type="dcterms:W3CDTF">2012-09-27T13:13:41Z</dcterms:modified>
</cp:coreProperties>
</file>