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8" r:id="rId4"/>
    <p:sldId id="264" r:id="rId5"/>
    <p:sldId id="269" r:id="rId6"/>
    <p:sldId id="270" r:id="rId7"/>
    <p:sldId id="271"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D1F"/>
    <a:srgbClr val="87983F"/>
    <a:srgbClr val="638EFF"/>
    <a:srgbClr val="BFBA3E"/>
    <a:srgbClr val="2965F3"/>
    <a:srgbClr val="3B801F"/>
    <a:srgbClr val="1C43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768" y="-8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5E73B0-23E1-4E11-9D3C-3504B011A642}" type="datetimeFigureOut">
              <a:rPr lang="en-US"/>
              <a:pPr>
                <a:defRPr/>
              </a:pPr>
              <a:t>8/21/2012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94C2D0-416A-403D-8BB2-E22D00BAEBB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531D28-8EF1-4734-BC28-0CC40000C72D}" type="datetimeFigureOut">
              <a:rPr lang="en-US"/>
              <a:pPr>
                <a:defRPr/>
              </a:pPr>
              <a:t>8/21/2012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D094C-25D8-4AEB-890B-C1D89A1553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0AE788-AB4A-474D-AD35-24347285C42B}" type="datetimeFigureOut">
              <a:rPr lang="en-US"/>
              <a:pPr>
                <a:defRPr/>
              </a:pPr>
              <a:t>8/21/2012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B3C7E-5A13-4637-AC9F-DE7E24E11E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DF0E9F-97F4-47FA-8D3F-1ACAF8B5B04F}" type="datetimeFigureOut">
              <a:rPr lang="en-US"/>
              <a:pPr>
                <a:defRPr/>
              </a:pPr>
              <a:t>8/21/2012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42AF5-247F-43E8-9A7B-9C1B608E7E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FFF491-39D5-4573-B6DF-E67921124133}" type="datetimeFigureOut">
              <a:rPr lang="en-US"/>
              <a:pPr>
                <a:defRPr/>
              </a:pPr>
              <a:t>8/21/2012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48137E-7D58-4653-8639-D78F7B0430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2B81D0-30E2-46FC-9855-3265EFDB517E}" type="datetimeFigureOut">
              <a:rPr lang="en-US"/>
              <a:pPr>
                <a:defRPr/>
              </a:pPr>
              <a:t>8/21/2012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9E32FF-24A8-4AFC-AD53-11DDAB50BE8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32C8C1-3677-4E55-B267-16ED07014214}" type="datetimeFigureOut">
              <a:rPr lang="en-US"/>
              <a:pPr>
                <a:defRPr/>
              </a:pPr>
              <a:t>8/21/2012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4D8C5E-57FC-430E-855B-1676C8C995C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2EABCF-37FB-4311-9FCE-4721355410A5}" type="datetimeFigureOut">
              <a:rPr lang="en-US"/>
              <a:pPr>
                <a:defRPr/>
              </a:pPr>
              <a:t>8/21/2012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9CB0B6-0E1A-4B63-B63B-920D625A0B5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40E98E-D7D2-4C2F-BB08-1F38D246B1A4}" type="datetimeFigureOut">
              <a:rPr lang="en-US"/>
              <a:pPr>
                <a:defRPr/>
              </a:pPr>
              <a:t>8/21/2012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46BDE9-1AC1-4AED-934F-89CE8F6027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B5111D-6096-4920-BD68-D4ACF61769A7}" type="datetimeFigureOut">
              <a:rPr lang="en-US"/>
              <a:pPr>
                <a:defRPr/>
              </a:pPr>
              <a:t>8/21/2012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A37279-6A1F-4C49-9343-74610A9EF0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1AABBA-2598-4563-833A-669695B92A51}" type="datetimeFigureOut">
              <a:rPr lang="en-US"/>
              <a:pPr>
                <a:defRPr/>
              </a:pPr>
              <a:t>8/21/2012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1A73E4-06EF-48D9-94CB-1D61FB18333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FC72650-D54E-479A-AB79-B0BF42E88888}" type="datetimeFigureOut">
              <a:rPr lang="en-US"/>
              <a:pPr>
                <a:defRPr/>
              </a:pPr>
              <a:t>8/21/2012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6927CB8-EAC5-4AA0-9EB8-E7B126A3C4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025" y="327025"/>
            <a:ext cx="4310063" cy="3014663"/>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4983163" y="327025"/>
            <a:ext cx="1866900" cy="1885950"/>
          </a:xfrm>
          <a:prstGeom prst="rect">
            <a:avLst/>
          </a:prstGeom>
          <a:solidFill>
            <a:srgbClr val="638E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7002463" y="2365375"/>
            <a:ext cx="1865312" cy="1885950"/>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7002463" y="327025"/>
            <a:ext cx="1865312" cy="1885950"/>
          </a:xfrm>
          <a:prstGeom prst="rect">
            <a:avLst/>
          </a:prstGeom>
          <a:solidFill>
            <a:srgbClr val="B6BD1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4983163" y="2366963"/>
            <a:ext cx="1866900" cy="1885950"/>
          </a:xfrm>
          <a:prstGeom prst="rect">
            <a:avLst/>
          </a:prstGeom>
          <a:solidFill>
            <a:srgbClr val="B6BD1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318" name="Picture 8" descr="ejtf-graphic-globe-hands-.gif"/>
          <p:cNvPicPr>
            <a:picLocks noChangeAspect="1"/>
          </p:cNvPicPr>
          <p:nvPr/>
        </p:nvPicPr>
        <p:blipFill>
          <a:blip r:embed="rId2"/>
          <a:srcRect/>
          <a:stretch>
            <a:fillRect/>
          </a:stretch>
        </p:blipFill>
        <p:spPr bwMode="auto">
          <a:xfrm>
            <a:off x="327025" y="3341688"/>
            <a:ext cx="4310063" cy="3151187"/>
          </a:xfrm>
          <a:prstGeom prst="rect">
            <a:avLst/>
          </a:prstGeom>
          <a:noFill/>
          <a:ln w="9525">
            <a:noFill/>
            <a:miter lim="800000"/>
            <a:headEnd/>
            <a:tailEnd/>
          </a:ln>
        </p:spPr>
      </p:pic>
      <p:sp>
        <p:nvSpPr>
          <p:cNvPr id="10" name="Title 1"/>
          <p:cNvSpPr txBox="1">
            <a:spLocks/>
          </p:cNvSpPr>
          <p:nvPr/>
        </p:nvSpPr>
        <p:spPr>
          <a:xfrm>
            <a:off x="4983163" y="4624388"/>
            <a:ext cx="3856037" cy="938212"/>
          </a:xfrm>
          <a:prstGeom prst="rect">
            <a:avLst/>
          </a:prstGeom>
        </p:spPr>
        <p:txBody>
          <a:bodyPr>
            <a:normAutofit fontScale="97500"/>
          </a:bodyPr>
          <a:lstStyle/>
          <a:p>
            <a:pPr algn="ctr" defTabSz="914400" fontAlgn="auto">
              <a:spcAft>
                <a:spcPts val="0"/>
              </a:spcAft>
              <a:defRPr/>
            </a:pPr>
            <a:r>
              <a:rPr lang="en-US" sz="2800" dirty="0">
                <a:solidFill>
                  <a:srgbClr val="000090"/>
                </a:solidFill>
                <a:latin typeface="+mj-lt"/>
                <a:ea typeface="+mj-ea"/>
                <a:cs typeface="+mj-cs"/>
              </a:rPr>
              <a:t>Engaging Every Family</a:t>
            </a:r>
            <a:endParaRPr lang="en-US" sz="2800" dirty="0">
              <a:solidFill>
                <a:srgbClr val="000090"/>
              </a:solidFill>
              <a:latin typeface="+mj-lt"/>
              <a:ea typeface="+mj-ea"/>
              <a:cs typeface="+mj-cs"/>
            </a:endParaRPr>
          </a:p>
        </p:txBody>
      </p:sp>
      <p:sp>
        <p:nvSpPr>
          <p:cNvPr id="11" name="Subtitle 2"/>
          <p:cNvSpPr txBox="1">
            <a:spLocks/>
          </p:cNvSpPr>
          <p:nvPr/>
        </p:nvSpPr>
        <p:spPr>
          <a:xfrm>
            <a:off x="4983163" y="5195888"/>
            <a:ext cx="3856037" cy="788987"/>
          </a:xfrm>
          <a:prstGeom prst="rect">
            <a:avLst/>
          </a:prstGeom>
        </p:spPr>
        <p:txBody>
          <a:bodyPr>
            <a:normAutofit/>
          </a:bodyPr>
          <a:lstStyle/>
          <a:p>
            <a:pPr algn="ctr" defTabSz="914400" fontAlgn="auto">
              <a:spcBef>
                <a:spcPts val="300"/>
              </a:spcBef>
              <a:spcAft>
                <a:spcPts val="0"/>
              </a:spcAft>
              <a:buClr>
                <a:schemeClr val="accent1"/>
              </a:buClr>
              <a:buSzPct val="75000"/>
              <a:buFont typeface="Wingdings" pitchFamily="2" charset="2"/>
              <a:buNone/>
              <a:defRPr/>
            </a:pPr>
            <a:r>
              <a:rPr lang="en-US" dirty="0">
                <a:solidFill>
                  <a:schemeClr val="bg1">
                    <a:lumMod val="50000"/>
                  </a:schemeClr>
                </a:solidFill>
                <a:latin typeface="+mn-lt"/>
              </a:rPr>
              <a:t>Steven M. Constantino, Ed.D.</a:t>
            </a:r>
          </a:p>
          <a:p>
            <a:pPr algn="ctr" defTabSz="914400" fontAlgn="auto">
              <a:spcBef>
                <a:spcPts val="300"/>
              </a:spcBef>
              <a:spcAft>
                <a:spcPts val="0"/>
              </a:spcAft>
              <a:buClr>
                <a:schemeClr val="accent1"/>
              </a:buClr>
              <a:buSzPct val="75000"/>
              <a:buFont typeface="Wingdings" pitchFamily="2" charset="2"/>
              <a:buNone/>
              <a:defRPr/>
            </a:pPr>
            <a:r>
              <a:rPr lang="en-US" dirty="0">
                <a:solidFill>
                  <a:schemeClr val="bg1">
                    <a:lumMod val="50000"/>
                  </a:schemeClr>
                </a:solidFill>
                <a:latin typeface="+mn-lt"/>
              </a:rPr>
              <a:t>Twitter/@smconstantino</a:t>
            </a:r>
            <a:endParaRPr lang="en-US" dirty="0">
              <a:solidFill>
                <a:schemeClr val="bg1">
                  <a:lumMod val="50000"/>
                </a:schemeClr>
              </a:solidFill>
              <a:latin typeface="+mn-lt"/>
            </a:endParaRPr>
          </a:p>
        </p:txBody>
      </p:sp>
      <p:sp>
        <p:nvSpPr>
          <p:cNvPr id="13321" name="TextBox 11"/>
          <p:cNvSpPr txBox="1">
            <a:spLocks noChangeArrowheads="1"/>
          </p:cNvSpPr>
          <p:nvPr/>
        </p:nvSpPr>
        <p:spPr bwMode="auto">
          <a:xfrm>
            <a:off x="4983163" y="566738"/>
            <a:ext cx="1847850" cy="1200150"/>
          </a:xfrm>
          <a:prstGeom prst="rect">
            <a:avLst/>
          </a:prstGeom>
          <a:noFill/>
          <a:ln w="9525">
            <a:noFill/>
            <a:miter lim="800000"/>
            <a:headEnd/>
            <a:tailEnd/>
          </a:ln>
        </p:spPr>
        <p:txBody>
          <a:bodyPr>
            <a:spAutoFit/>
          </a:bodyPr>
          <a:lstStyle/>
          <a:p>
            <a:pPr algn="ctr"/>
            <a:r>
              <a:rPr lang="en-US" sz="3600" b="1">
                <a:latin typeface="Calibri" pitchFamily="34" charset="0"/>
              </a:rPr>
              <a:t>Every Child</a:t>
            </a:r>
          </a:p>
        </p:txBody>
      </p:sp>
      <p:sp>
        <p:nvSpPr>
          <p:cNvPr id="13" name="TextBox 12"/>
          <p:cNvSpPr txBox="1"/>
          <p:nvPr/>
        </p:nvSpPr>
        <p:spPr>
          <a:xfrm>
            <a:off x="7031038" y="566738"/>
            <a:ext cx="1836737" cy="1200150"/>
          </a:xfrm>
          <a:prstGeom prst="rect">
            <a:avLst/>
          </a:prstGeom>
          <a:noFill/>
        </p:spPr>
        <p:txBody>
          <a:bodyPr>
            <a:spAutoFit/>
          </a:bodyPr>
          <a:lstStyle/>
          <a:p>
            <a:pPr algn="ctr" fontAlgn="auto">
              <a:spcBef>
                <a:spcPts val="0"/>
              </a:spcBef>
              <a:spcAft>
                <a:spcPts val="0"/>
              </a:spcAft>
              <a:defRPr/>
            </a:pPr>
            <a:r>
              <a:rPr lang="en-US" sz="3600" b="1" dirty="0">
                <a:latin typeface="+mj-lt"/>
              </a:rPr>
              <a:t>Every Family</a:t>
            </a:r>
            <a:endParaRPr lang="en-US" sz="3600" b="1" dirty="0">
              <a:latin typeface="+mj-lt"/>
            </a:endParaRPr>
          </a:p>
        </p:txBody>
      </p:sp>
      <p:sp>
        <p:nvSpPr>
          <p:cNvPr id="13323" name="TextBox 13"/>
          <p:cNvSpPr txBox="1">
            <a:spLocks noChangeArrowheads="1"/>
          </p:cNvSpPr>
          <p:nvPr/>
        </p:nvSpPr>
        <p:spPr bwMode="auto">
          <a:xfrm>
            <a:off x="4983163" y="2741613"/>
            <a:ext cx="1866900" cy="1200150"/>
          </a:xfrm>
          <a:prstGeom prst="rect">
            <a:avLst/>
          </a:prstGeom>
          <a:noFill/>
          <a:ln w="9525">
            <a:noFill/>
            <a:miter lim="800000"/>
            <a:headEnd/>
            <a:tailEnd/>
          </a:ln>
        </p:spPr>
        <p:txBody>
          <a:bodyPr>
            <a:spAutoFit/>
          </a:bodyPr>
          <a:lstStyle/>
          <a:p>
            <a:pPr algn="ctr"/>
            <a:r>
              <a:rPr lang="en-US" sz="3600" b="1">
                <a:latin typeface="Calibri" pitchFamily="34" charset="0"/>
              </a:rPr>
              <a:t>Every School</a:t>
            </a:r>
          </a:p>
        </p:txBody>
      </p:sp>
      <p:sp>
        <p:nvSpPr>
          <p:cNvPr id="13324" name="TextBox 14"/>
          <p:cNvSpPr txBox="1">
            <a:spLocks noChangeArrowheads="1"/>
          </p:cNvSpPr>
          <p:nvPr/>
        </p:nvSpPr>
        <p:spPr bwMode="auto">
          <a:xfrm>
            <a:off x="7002463" y="2679700"/>
            <a:ext cx="1836737" cy="1323975"/>
          </a:xfrm>
          <a:prstGeom prst="rect">
            <a:avLst/>
          </a:prstGeom>
          <a:noFill/>
          <a:ln w="9525">
            <a:noFill/>
            <a:miter lim="800000"/>
            <a:headEnd/>
            <a:tailEnd/>
          </a:ln>
        </p:spPr>
        <p:txBody>
          <a:bodyPr>
            <a:spAutoFit/>
          </a:bodyPr>
          <a:lstStyle/>
          <a:p>
            <a:pPr algn="ctr"/>
            <a:r>
              <a:rPr lang="en-US" sz="4000" b="1">
                <a:solidFill>
                  <a:schemeClr val="bg1"/>
                </a:solidFill>
                <a:latin typeface="Calibri" pitchFamily="34" charset="0"/>
              </a:rPr>
              <a:t>Every Day</a:t>
            </a:r>
          </a:p>
        </p:txBody>
      </p:sp>
      <p:pic>
        <p:nvPicPr>
          <p:cNvPr id="13325" name="Picture 16" descr="familiesStay.jpg"/>
          <p:cNvPicPr>
            <a:picLocks noChangeAspect="1"/>
          </p:cNvPicPr>
          <p:nvPr/>
        </p:nvPicPr>
        <p:blipFill>
          <a:blip r:embed="rId3"/>
          <a:srcRect/>
          <a:stretch>
            <a:fillRect/>
          </a:stretch>
        </p:blipFill>
        <p:spPr bwMode="auto">
          <a:xfrm>
            <a:off x="2185988" y="1766888"/>
            <a:ext cx="2451100" cy="1635125"/>
          </a:xfrm>
          <a:prstGeom prst="rect">
            <a:avLst/>
          </a:prstGeom>
          <a:noFill/>
          <a:ln w="9525">
            <a:noFill/>
            <a:miter lim="800000"/>
            <a:headEnd/>
            <a:tailEnd/>
          </a:ln>
        </p:spPr>
      </p:pic>
      <p:pic>
        <p:nvPicPr>
          <p:cNvPr id="13326" name="Picture 15" descr="asian_family_.gif"/>
          <p:cNvPicPr>
            <a:picLocks noChangeAspect="1"/>
          </p:cNvPicPr>
          <p:nvPr/>
        </p:nvPicPr>
        <p:blipFill>
          <a:blip r:embed="rId4"/>
          <a:srcRect/>
          <a:stretch>
            <a:fillRect/>
          </a:stretch>
        </p:blipFill>
        <p:spPr bwMode="auto">
          <a:xfrm>
            <a:off x="327025" y="327025"/>
            <a:ext cx="1858963" cy="1914525"/>
          </a:xfrm>
          <a:prstGeom prst="rect">
            <a:avLst/>
          </a:prstGeom>
          <a:noFill/>
          <a:ln w="9525">
            <a:noFill/>
            <a:miter lim="800000"/>
            <a:headEnd/>
            <a:tailEnd/>
          </a:ln>
        </p:spPr>
      </p:pic>
      <p:sp>
        <p:nvSpPr>
          <p:cNvPr id="13327" name="TextBox 17"/>
          <p:cNvSpPr txBox="1">
            <a:spLocks noChangeArrowheads="1"/>
          </p:cNvSpPr>
          <p:nvPr/>
        </p:nvSpPr>
        <p:spPr bwMode="auto">
          <a:xfrm>
            <a:off x="4983163" y="5984875"/>
            <a:ext cx="3856037" cy="369888"/>
          </a:xfrm>
          <a:prstGeom prst="rect">
            <a:avLst/>
          </a:prstGeom>
          <a:noFill/>
          <a:ln w="9525">
            <a:noFill/>
            <a:miter lim="800000"/>
            <a:headEnd/>
            <a:tailEnd/>
          </a:ln>
        </p:spPr>
        <p:txBody>
          <a:bodyPr>
            <a:spAutoFit/>
          </a:bodyPr>
          <a:lstStyle/>
          <a:p>
            <a:pPr algn="ctr"/>
            <a:r>
              <a:rPr lang="en-US">
                <a:solidFill>
                  <a:srgbClr val="0000FF"/>
                </a:solidFill>
                <a:latin typeface="Calibri" pitchFamily="34" charset="0"/>
              </a:rPr>
              <a:t>www.drsteveconstantino.com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381000" y="304800"/>
            <a:ext cx="8229600" cy="1143000"/>
          </a:xfrm>
          <a:prstGeom prst="rect">
            <a:avLst/>
          </a:prstGeom>
          <a:solidFill>
            <a:schemeClr val="bg2">
              <a:lumMod val="25000"/>
            </a:schemeClr>
          </a:solidFill>
          <a:ln w="9525">
            <a:noFill/>
            <a:miter lim="800000"/>
            <a:headEnd/>
            <a:tailEnd/>
          </a:ln>
        </p:spPr>
        <p:txBody>
          <a:bodyPr anchor="ctr">
            <a:normAutofit fontScale="90000" lnSpcReduction="20000"/>
          </a:bodyPr>
          <a:lstStyle/>
          <a:p>
            <a:pPr algn="ctr" defTabSz="914400" fontAlgn="auto">
              <a:spcAft>
                <a:spcPts val="0"/>
              </a:spcAft>
              <a:defRPr/>
            </a:pPr>
            <a:r>
              <a:rPr lang="en-US" sz="4400" b="1" dirty="0">
                <a:solidFill>
                  <a:schemeClr val="bg1"/>
                </a:solidFill>
                <a:latin typeface="+mj-lt"/>
                <a:ea typeface="+mj-ea"/>
                <a:cs typeface="+mj-cs"/>
              </a:rPr>
              <a:t>Why Engaging Families Matters: </a:t>
            </a:r>
            <a:r>
              <a:rPr lang="en-US" sz="4400" b="1" i="1" dirty="0">
                <a:solidFill>
                  <a:schemeClr val="bg1"/>
                </a:solidFill>
                <a:latin typeface="+mj-lt"/>
                <a:ea typeface="+mj-ea"/>
                <a:cs typeface="+mj-cs"/>
              </a:rPr>
              <a:t>Research and ROI</a:t>
            </a:r>
            <a:endParaRPr lang="en-US" sz="4400" b="1" i="1" dirty="0">
              <a:solidFill>
                <a:schemeClr val="bg1"/>
              </a:solidFill>
              <a:latin typeface="+mj-lt"/>
              <a:ea typeface="+mj-ea"/>
              <a:cs typeface="+mj-cs"/>
            </a:endParaRPr>
          </a:p>
        </p:txBody>
      </p:sp>
      <p:sp>
        <p:nvSpPr>
          <p:cNvPr id="3" name="Rectangle 6"/>
          <p:cNvSpPr txBox="1">
            <a:spLocks noChangeArrowheads="1"/>
          </p:cNvSpPr>
          <p:nvPr/>
        </p:nvSpPr>
        <p:spPr bwMode="auto">
          <a:xfrm>
            <a:off x="762000" y="2133600"/>
            <a:ext cx="7543800" cy="4275138"/>
          </a:xfrm>
          <a:prstGeom prst="rect">
            <a:avLst/>
          </a:prstGeom>
          <a:noFill/>
          <a:ln w="9525">
            <a:noFill/>
            <a:miter lim="800000"/>
            <a:headEnd/>
            <a:tailEnd/>
          </a:ln>
        </p:spPr>
        <p:txBody>
          <a:bodyPr>
            <a:normAutofit/>
          </a:bodyPr>
          <a:lstStyle/>
          <a:p>
            <a:pPr marL="420624" indent="-384048" defTabSz="914400" fontAlgn="auto">
              <a:spcBef>
                <a:spcPct val="20000"/>
              </a:spcBef>
              <a:spcAft>
                <a:spcPts val="0"/>
              </a:spcAft>
              <a:buFont typeface="Wingdings 2"/>
              <a:buChar char=""/>
              <a:defRPr/>
            </a:pPr>
            <a:r>
              <a:rPr lang="en-US" sz="3200" b="1" dirty="0">
                <a:solidFill>
                  <a:srgbClr val="000090"/>
                </a:solidFill>
                <a:latin typeface="+mj-lt"/>
              </a:rPr>
              <a:t>Attendance Improves</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Grades Improve</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Test Scores Improve</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Student Attitudes and Behaviors Improve</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Achievement Gap Closes</a:t>
            </a:r>
            <a:endParaRPr lang="en-US" sz="3200" b="1" dirty="0">
              <a:solidFill>
                <a:srgbClr val="00009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85" decel="100000"/>
                                        <p:tgtEl>
                                          <p:spTgt spid="3">
                                            <p:txEl>
                                              <p:pRg st="0" end="0"/>
                                            </p:txEl>
                                          </p:spTgt>
                                        </p:tgtEl>
                                      </p:cBhvr>
                                    </p:animEffect>
                                    <p:animScale>
                                      <p:cBhvr>
                                        <p:cTn id="8" dur="385" decel="100000"/>
                                        <p:tgtEl>
                                          <p:spTgt spid="3">
                                            <p:txEl>
                                              <p:pRg st="0" end="0"/>
                                            </p:txEl>
                                          </p:spTgt>
                                        </p:tgtEl>
                                      </p:cBhvr>
                                      <p:from x="10000" y="10000"/>
                                      <p:to x="200000" y="450000"/>
                                    </p:animScale>
                                    <p:animScale>
                                      <p:cBhvr>
                                        <p:cTn id="9" dur="615" accel="100000" fill="hold">
                                          <p:stCondLst>
                                            <p:cond delay="385"/>
                                          </p:stCondLst>
                                        </p:cTn>
                                        <p:tgtEl>
                                          <p:spTgt spid="3">
                                            <p:txEl>
                                              <p:pRg st="0" end="0"/>
                                            </p:txEl>
                                          </p:spTgt>
                                        </p:tgtEl>
                                      </p:cBhvr>
                                      <p:from x="200000" y="450000"/>
                                      <p:to x="100000" y="100000"/>
                                    </p:animScale>
                                    <p:set>
                                      <p:cBhvr>
                                        <p:cTn id="10" dur="385" fill="hold"/>
                                        <p:tgtEl>
                                          <p:spTgt spid="3">
                                            <p:txEl>
                                              <p:pRg st="0" end="0"/>
                                            </p:txEl>
                                          </p:spTgt>
                                        </p:tgtEl>
                                        <p:attrNameLst>
                                          <p:attrName>ppt_x</p:attrName>
                                        </p:attrNameLst>
                                      </p:cBhvr>
                                      <p:to>
                                        <p:strVal val="(0.5)"/>
                                      </p:to>
                                    </p:set>
                                    <p:anim from="(0.5)" to="(#ppt_x)" calcmode="lin" valueType="num">
                                      <p:cBhvr>
                                        <p:cTn id="11" dur="615" accel="100000" fill="hold">
                                          <p:stCondLst>
                                            <p:cond delay="385"/>
                                          </p:stCondLst>
                                        </p:cTn>
                                        <p:tgtEl>
                                          <p:spTgt spid="3">
                                            <p:txEl>
                                              <p:pRg st="0" end="0"/>
                                            </p:txEl>
                                          </p:spTgt>
                                        </p:tgtEl>
                                        <p:attrNameLst>
                                          <p:attrName>ppt_x</p:attrName>
                                        </p:attrNameLst>
                                      </p:cBhvr>
                                    </p:anim>
                                    <p:set>
                                      <p:cBhvr>
                                        <p:cTn id="12" dur="385" fill="hold"/>
                                        <p:tgtEl>
                                          <p:spTgt spid="3">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3">
                                            <p:txEl>
                                              <p:pRg st="0" end="0"/>
                                            </p:txEl>
                                          </p:spTgt>
                                        </p:tgtEl>
                                        <p:attrNameLst>
                                          <p:attrName>ppt_y</p:attrName>
                                        </p:attrNameLst>
                                      </p:cBhvr>
                                    </p:anim>
                                  </p:childTnLst>
                                </p:cTn>
                              </p:par>
                            </p:childTnLst>
                          </p:cTn>
                        </p:par>
                        <p:par>
                          <p:cTn id="14" fill="hold">
                            <p:stCondLst>
                              <p:cond delay="1000"/>
                            </p:stCondLst>
                            <p:childTnLst>
                              <p:par>
                                <p:cTn id="15" presetID="51"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385" decel="100000"/>
                                        <p:tgtEl>
                                          <p:spTgt spid="3">
                                            <p:txEl>
                                              <p:pRg st="1" end="1"/>
                                            </p:txEl>
                                          </p:spTgt>
                                        </p:tgtEl>
                                      </p:cBhvr>
                                    </p:animEffect>
                                    <p:animScale>
                                      <p:cBhvr>
                                        <p:cTn id="18" dur="385" decel="100000"/>
                                        <p:tgtEl>
                                          <p:spTgt spid="3">
                                            <p:txEl>
                                              <p:pRg st="1" end="1"/>
                                            </p:txEl>
                                          </p:spTgt>
                                        </p:tgtEl>
                                      </p:cBhvr>
                                      <p:from x="10000" y="10000"/>
                                      <p:to x="200000" y="450000"/>
                                    </p:animScale>
                                    <p:animScale>
                                      <p:cBhvr>
                                        <p:cTn id="19" dur="615" accel="100000" fill="hold">
                                          <p:stCondLst>
                                            <p:cond delay="385"/>
                                          </p:stCondLst>
                                        </p:cTn>
                                        <p:tgtEl>
                                          <p:spTgt spid="3">
                                            <p:txEl>
                                              <p:pRg st="1" end="1"/>
                                            </p:txEl>
                                          </p:spTgt>
                                        </p:tgtEl>
                                      </p:cBhvr>
                                      <p:from x="200000" y="450000"/>
                                      <p:to x="100000" y="100000"/>
                                    </p:animScale>
                                    <p:set>
                                      <p:cBhvr>
                                        <p:cTn id="20" dur="385" fill="hold"/>
                                        <p:tgtEl>
                                          <p:spTgt spid="3">
                                            <p:txEl>
                                              <p:pRg st="1" end="1"/>
                                            </p:txEl>
                                          </p:spTgt>
                                        </p:tgtEl>
                                        <p:attrNameLst>
                                          <p:attrName>ppt_x</p:attrName>
                                        </p:attrNameLst>
                                      </p:cBhvr>
                                      <p:to>
                                        <p:strVal val="(0.5)"/>
                                      </p:to>
                                    </p:set>
                                    <p:anim from="(0.5)" to="(#ppt_x)" calcmode="lin" valueType="num">
                                      <p:cBhvr>
                                        <p:cTn id="21" dur="615" accel="100000" fill="hold">
                                          <p:stCondLst>
                                            <p:cond delay="385"/>
                                          </p:stCondLst>
                                        </p:cTn>
                                        <p:tgtEl>
                                          <p:spTgt spid="3">
                                            <p:txEl>
                                              <p:pRg st="1" end="1"/>
                                            </p:txEl>
                                          </p:spTgt>
                                        </p:tgtEl>
                                        <p:attrNameLst>
                                          <p:attrName>ppt_x</p:attrName>
                                        </p:attrNameLst>
                                      </p:cBhvr>
                                    </p:anim>
                                    <p:set>
                                      <p:cBhvr>
                                        <p:cTn id="22" dur="385" fill="hold"/>
                                        <p:tgtEl>
                                          <p:spTgt spid="3">
                                            <p:txEl>
                                              <p:pRg st="1" end="1"/>
                                            </p:txEl>
                                          </p:spTgt>
                                        </p:tgtEl>
                                        <p:attrNameLst>
                                          <p:attrName>ppt_y</p:attrName>
                                        </p:attrNameLst>
                                      </p:cBhvr>
                                      <p:to>
                                        <p:strVal val="(#ppt_y+0.4)"/>
                                      </p:to>
                                    </p:set>
                                    <p:anim from="(#ppt_y+0.4)" to="(#ppt_y)" calcmode="lin" valueType="num">
                                      <p:cBhvr>
                                        <p:cTn id="23" dur="615" accel="100000" fill="hold">
                                          <p:stCondLst>
                                            <p:cond delay="385"/>
                                          </p:stCondLst>
                                        </p:cTn>
                                        <p:tgtEl>
                                          <p:spTgt spid="3">
                                            <p:txEl>
                                              <p:pRg st="1" end="1"/>
                                            </p:txEl>
                                          </p:spTgt>
                                        </p:tgtEl>
                                        <p:attrNameLst>
                                          <p:attrName>ppt_y</p:attrName>
                                        </p:attrNameLst>
                                      </p:cBhvr>
                                    </p:anim>
                                  </p:childTnLst>
                                </p:cTn>
                              </p:par>
                            </p:childTnLst>
                          </p:cTn>
                        </p:par>
                        <p:par>
                          <p:cTn id="24" fill="hold">
                            <p:stCondLst>
                              <p:cond delay="2000"/>
                            </p:stCondLst>
                            <p:childTnLst>
                              <p:par>
                                <p:cTn id="25" presetID="51"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385" decel="100000"/>
                                        <p:tgtEl>
                                          <p:spTgt spid="3">
                                            <p:txEl>
                                              <p:pRg st="2" end="2"/>
                                            </p:txEl>
                                          </p:spTgt>
                                        </p:tgtEl>
                                      </p:cBhvr>
                                    </p:animEffect>
                                    <p:animScale>
                                      <p:cBhvr>
                                        <p:cTn id="28" dur="385" decel="100000"/>
                                        <p:tgtEl>
                                          <p:spTgt spid="3">
                                            <p:txEl>
                                              <p:pRg st="2" end="2"/>
                                            </p:txEl>
                                          </p:spTgt>
                                        </p:tgtEl>
                                      </p:cBhvr>
                                      <p:from x="10000" y="10000"/>
                                      <p:to x="200000" y="450000"/>
                                    </p:animScale>
                                    <p:animScale>
                                      <p:cBhvr>
                                        <p:cTn id="29" dur="615" accel="100000" fill="hold">
                                          <p:stCondLst>
                                            <p:cond delay="385"/>
                                          </p:stCondLst>
                                        </p:cTn>
                                        <p:tgtEl>
                                          <p:spTgt spid="3">
                                            <p:txEl>
                                              <p:pRg st="2" end="2"/>
                                            </p:txEl>
                                          </p:spTgt>
                                        </p:tgtEl>
                                      </p:cBhvr>
                                      <p:from x="200000" y="450000"/>
                                      <p:to x="100000" y="100000"/>
                                    </p:animScale>
                                    <p:set>
                                      <p:cBhvr>
                                        <p:cTn id="30" dur="385" fill="hold"/>
                                        <p:tgtEl>
                                          <p:spTgt spid="3">
                                            <p:txEl>
                                              <p:pRg st="2" end="2"/>
                                            </p:txEl>
                                          </p:spTgt>
                                        </p:tgtEl>
                                        <p:attrNameLst>
                                          <p:attrName>ppt_x</p:attrName>
                                        </p:attrNameLst>
                                      </p:cBhvr>
                                      <p:to>
                                        <p:strVal val="(0.5)"/>
                                      </p:to>
                                    </p:set>
                                    <p:anim from="(0.5)" to="(#ppt_x)" calcmode="lin" valueType="num">
                                      <p:cBhvr>
                                        <p:cTn id="31" dur="615" accel="100000" fill="hold">
                                          <p:stCondLst>
                                            <p:cond delay="385"/>
                                          </p:stCondLst>
                                        </p:cTn>
                                        <p:tgtEl>
                                          <p:spTgt spid="3">
                                            <p:txEl>
                                              <p:pRg st="2" end="2"/>
                                            </p:txEl>
                                          </p:spTgt>
                                        </p:tgtEl>
                                        <p:attrNameLst>
                                          <p:attrName>ppt_x</p:attrName>
                                        </p:attrNameLst>
                                      </p:cBhvr>
                                    </p:anim>
                                    <p:set>
                                      <p:cBhvr>
                                        <p:cTn id="32" dur="385" fill="hold"/>
                                        <p:tgtEl>
                                          <p:spTgt spid="3">
                                            <p:txEl>
                                              <p:pRg st="2" end="2"/>
                                            </p:txEl>
                                          </p:spTgt>
                                        </p:tgtEl>
                                        <p:attrNameLst>
                                          <p:attrName>ppt_y</p:attrName>
                                        </p:attrNameLst>
                                      </p:cBhvr>
                                      <p:to>
                                        <p:strVal val="(#ppt_y+0.4)"/>
                                      </p:to>
                                    </p:set>
                                    <p:anim from="(#ppt_y+0.4)" to="(#ppt_y)" calcmode="lin" valueType="num">
                                      <p:cBhvr>
                                        <p:cTn id="33" dur="615" accel="100000" fill="hold">
                                          <p:stCondLst>
                                            <p:cond delay="385"/>
                                          </p:stCondLst>
                                        </p:cTn>
                                        <p:tgtEl>
                                          <p:spTgt spid="3">
                                            <p:txEl>
                                              <p:pRg st="2" end="2"/>
                                            </p:txEl>
                                          </p:spTgt>
                                        </p:tgtEl>
                                        <p:attrNameLst>
                                          <p:attrName>ppt_y</p:attrName>
                                        </p:attrNameLst>
                                      </p:cBhvr>
                                    </p:anim>
                                  </p:childTnLst>
                                </p:cTn>
                              </p:par>
                            </p:childTnLst>
                          </p:cTn>
                        </p:par>
                        <p:par>
                          <p:cTn id="34" fill="hold">
                            <p:stCondLst>
                              <p:cond delay="3000"/>
                            </p:stCondLst>
                            <p:childTnLst>
                              <p:par>
                                <p:cTn id="35" presetID="51" presetClass="entr" presetSubtype="0"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385" decel="100000"/>
                                        <p:tgtEl>
                                          <p:spTgt spid="3">
                                            <p:txEl>
                                              <p:pRg st="3" end="3"/>
                                            </p:txEl>
                                          </p:spTgt>
                                        </p:tgtEl>
                                      </p:cBhvr>
                                    </p:animEffect>
                                    <p:animScale>
                                      <p:cBhvr>
                                        <p:cTn id="38" dur="385" decel="100000"/>
                                        <p:tgtEl>
                                          <p:spTgt spid="3">
                                            <p:txEl>
                                              <p:pRg st="3" end="3"/>
                                            </p:txEl>
                                          </p:spTgt>
                                        </p:tgtEl>
                                      </p:cBhvr>
                                      <p:from x="10000" y="10000"/>
                                      <p:to x="200000" y="450000"/>
                                    </p:animScale>
                                    <p:animScale>
                                      <p:cBhvr>
                                        <p:cTn id="39" dur="615" accel="100000" fill="hold">
                                          <p:stCondLst>
                                            <p:cond delay="385"/>
                                          </p:stCondLst>
                                        </p:cTn>
                                        <p:tgtEl>
                                          <p:spTgt spid="3">
                                            <p:txEl>
                                              <p:pRg st="3" end="3"/>
                                            </p:txEl>
                                          </p:spTgt>
                                        </p:tgtEl>
                                      </p:cBhvr>
                                      <p:from x="200000" y="450000"/>
                                      <p:to x="100000" y="100000"/>
                                    </p:animScale>
                                    <p:set>
                                      <p:cBhvr>
                                        <p:cTn id="40" dur="385" fill="hold"/>
                                        <p:tgtEl>
                                          <p:spTgt spid="3">
                                            <p:txEl>
                                              <p:pRg st="3" end="3"/>
                                            </p:txEl>
                                          </p:spTgt>
                                        </p:tgtEl>
                                        <p:attrNameLst>
                                          <p:attrName>ppt_x</p:attrName>
                                        </p:attrNameLst>
                                      </p:cBhvr>
                                      <p:to>
                                        <p:strVal val="(0.5)"/>
                                      </p:to>
                                    </p:set>
                                    <p:anim from="(0.5)" to="(#ppt_x)" calcmode="lin" valueType="num">
                                      <p:cBhvr>
                                        <p:cTn id="41" dur="615" accel="100000" fill="hold">
                                          <p:stCondLst>
                                            <p:cond delay="385"/>
                                          </p:stCondLst>
                                        </p:cTn>
                                        <p:tgtEl>
                                          <p:spTgt spid="3">
                                            <p:txEl>
                                              <p:pRg st="3" end="3"/>
                                            </p:txEl>
                                          </p:spTgt>
                                        </p:tgtEl>
                                        <p:attrNameLst>
                                          <p:attrName>ppt_x</p:attrName>
                                        </p:attrNameLst>
                                      </p:cBhvr>
                                    </p:anim>
                                    <p:set>
                                      <p:cBhvr>
                                        <p:cTn id="42" dur="385" fill="hold"/>
                                        <p:tgtEl>
                                          <p:spTgt spid="3">
                                            <p:txEl>
                                              <p:pRg st="3" end="3"/>
                                            </p:txEl>
                                          </p:spTgt>
                                        </p:tgtEl>
                                        <p:attrNameLst>
                                          <p:attrName>ppt_y</p:attrName>
                                        </p:attrNameLst>
                                      </p:cBhvr>
                                      <p:to>
                                        <p:strVal val="(#ppt_y+0.4)"/>
                                      </p:to>
                                    </p:set>
                                    <p:anim from="(#ppt_y+0.4)" to="(#ppt_y)" calcmode="lin" valueType="num">
                                      <p:cBhvr>
                                        <p:cTn id="43" dur="615" accel="100000" fill="hold">
                                          <p:stCondLst>
                                            <p:cond delay="385"/>
                                          </p:stCondLst>
                                        </p:cTn>
                                        <p:tgtEl>
                                          <p:spTgt spid="3">
                                            <p:txEl>
                                              <p:pRg st="3" end="3"/>
                                            </p:txEl>
                                          </p:spTgt>
                                        </p:tgtEl>
                                        <p:attrNameLst>
                                          <p:attrName>ppt_y</p:attrName>
                                        </p:attrNameLst>
                                      </p:cBhvr>
                                    </p:anim>
                                  </p:childTnLst>
                                </p:cTn>
                              </p:par>
                            </p:childTnLst>
                          </p:cTn>
                        </p:par>
                        <p:par>
                          <p:cTn id="44" fill="hold">
                            <p:stCondLst>
                              <p:cond delay="4000"/>
                            </p:stCondLst>
                            <p:childTnLst>
                              <p:par>
                                <p:cTn id="45" presetID="51" presetClass="entr" presetSubtype="0" fill="hold" grpId="0"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385" decel="100000"/>
                                        <p:tgtEl>
                                          <p:spTgt spid="3">
                                            <p:txEl>
                                              <p:pRg st="4" end="4"/>
                                            </p:txEl>
                                          </p:spTgt>
                                        </p:tgtEl>
                                      </p:cBhvr>
                                    </p:animEffect>
                                    <p:animScale>
                                      <p:cBhvr>
                                        <p:cTn id="48" dur="385" decel="100000"/>
                                        <p:tgtEl>
                                          <p:spTgt spid="3">
                                            <p:txEl>
                                              <p:pRg st="4" end="4"/>
                                            </p:txEl>
                                          </p:spTgt>
                                        </p:tgtEl>
                                      </p:cBhvr>
                                      <p:from x="10000" y="10000"/>
                                      <p:to x="200000" y="450000"/>
                                    </p:animScale>
                                    <p:animScale>
                                      <p:cBhvr>
                                        <p:cTn id="49" dur="615" accel="100000" fill="hold">
                                          <p:stCondLst>
                                            <p:cond delay="385"/>
                                          </p:stCondLst>
                                        </p:cTn>
                                        <p:tgtEl>
                                          <p:spTgt spid="3">
                                            <p:txEl>
                                              <p:pRg st="4" end="4"/>
                                            </p:txEl>
                                          </p:spTgt>
                                        </p:tgtEl>
                                      </p:cBhvr>
                                      <p:from x="200000" y="450000"/>
                                      <p:to x="100000" y="100000"/>
                                    </p:animScale>
                                    <p:set>
                                      <p:cBhvr>
                                        <p:cTn id="50" dur="385" fill="hold"/>
                                        <p:tgtEl>
                                          <p:spTgt spid="3">
                                            <p:txEl>
                                              <p:pRg st="4" end="4"/>
                                            </p:txEl>
                                          </p:spTgt>
                                        </p:tgtEl>
                                        <p:attrNameLst>
                                          <p:attrName>ppt_x</p:attrName>
                                        </p:attrNameLst>
                                      </p:cBhvr>
                                      <p:to>
                                        <p:strVal val="(0.5)"/>
                                      </p:to>
                                    </p:set>
                                    <p:anim from="(0.5)" to="(#ppt_x)" calcmode="lin" valueType="num">
                                      <p:cBhvr>
                                        <p:cTn id="51" dur="615" accel="100000" fill="hold">
                                          <p:stCondLst>
                                            <p:cond delay="385"/>
                                          </p:stCondLst>
                                        </p:cTn>
                                        <p:tgtEl>
                                          <p:spTgt spid="3">
                                            <p:txEl>
                                              <p:pRg st="4" end="4"/>
                                            </p:txEl>
                                          </p:spTgt>
                                        </p:tgtEl>
                                        <p:attrNameLst>
                                          <p:attrName>ppt_x</p:attrName>
                                        </p:attrNameLst>
                                      </p:cBhvr>
                                    </p:anim>
                                    <p:set>
                                      <p:cBhvr>
                                        <p:cTn id="52" dur="385" fill="hold"/>
                                        <p:tgtEl>
                                          <p:spTgt spid="3">
                                            <p:txEl>
                                              <p:pRg st="4" end="4"/>
                                            </p:txEl>
                                          </p:spTgt>
                                        </p:tgtEl>
                                        <p:attrNameLst>
                                          <p:attrName>ppt_y</p:attrName>
                                        </p:attrNameLst>
                                      </p:cBhvr>
                                      <p:to>
                                        <p:strVal val="(#ppt_y+0.4)"/>
                                      </p:to>
                                    </p:set>
                                    <p:anim from="(#ppt_y+0.4)" to="(#ppt_y)" calcmode="lin" valueType="num">
                                      <p:cBhvr>
                                        <p:cTn id="53" dur="615" accel="100000" fill="hold">
                                          <p:stCondLst>
                                            <p:cond delay="385"/>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457200" y="533400"/>
            <a:ext cx="8229600" cy="1143000"/>
          </a:xfrm>
          <a:prstGeom prst="rect">
            <a:avLst/>
          </a:prstGeom>
          <a:solidFill>
            <a:schemeClr val="bg2">
              <a:lumMod val="25000"/>
            </a:schemeClr>
          </a:solidFill>
          <a:ln w="9525">
            <a:noFill/>
            <a:miter lim="800000"/>
            <a:headEnd/>
            <a:tailEnd/>
          </a:ln>
        </p:spPr>
        <p:txBody>
          <a:bodyPr anchor="ctr">
            <a:normAutofit fontScale="90000" lnSpcReduction="20000"/>
          </a:bodyPr>
          <a:lstStyle/>
          <a:p>
            <a:pPr algn="ctr" defTabSz="914400" fontAlgn="auto">
              <a:spcAft>
                <a:spcPts val="0"/>
              </a:spcAft>
              <a:defRPr/>
            </a:pPr>
            <a:r>
              <a:rPr lang="en-US" sz="4400" b="1" dirty="0">
                <a:solidFill>
                  <a:schemeClr val="bg1"/>
                </a:solidFill>
                <a:latin typeface="+mj-lt"/>
                <a:ea typeface="+mj-ea"/>
                <a:cs typeface="+mj-cs"/>
              </a:rPr>
              <a:t>Why Engaging Families Matters: </a:t>
            </a:r>
            <a:r>
              <a:rPr lang="en-US" sz="4400" b="1" i="1" dirty="0">
                <a:solidFill>
                  <a:schemeClr val="bg1"/>
                </a:solidFill>
                <a:latin typeface="+mj-lt"/>
                <a:ea typeface="+mj-ea"/>
                <a:cs typeface="+mj-cs"/>
              </a:rPr>
              <a:t>Research and ROI</a:t>
            </a:r>
            <a:endParaRPr lang="en-US" sz="4400" b="1" i="1" dirty="0">
              <a:solidFill>
                <a:schemeClr val="bg1"/>
              </a:solidFill>
              <a:latin typeface="+mj-lt"/>
              <a:ea typeface="+mj-ea"/>
              <a:cs typeface="+mj-cs"/>
            </a:endParaRPr>
          </a:p>
        </p:txBody>
      </p:sp>
      <p:sp>
        <p:nvSpPr>
          <p:cNvPr id="5" name="Rectangle 6"/>
          <p:cNvSpPr txBox="1">
            <a:spLocks noChangeArrowheads="1"/>
          </p:cNvSpPr>
          <p:nvPr/>
        </p:nvSpPr>
        <p:spPr bwMode="auto">
          <a:xfrm>
            <a:off x="609600" y="2362200"/>
            <a:ext cx="8077200" cy="3048000"/>
          </a:xfrm>
          <a:prstGeom prst="rect">
            <a:avLst/>
          </a:prstGeom>
          <a:noFill/>
          <a:ln w="9525">
            <a:noFill/>
            <a:miter lim="800000"/>
            <a:headEnd/>
            <a:tailEnd/>
          </a:ln>
        </p:spPr>
        <p:txBody>
          <a:bodyPr>
            <a:normAutofit/>
          </a:bodyPr>
          <a:lstStyle/>
          <a:p>
            <a:pPr marL="420624" indent="-384048" defTabSz="914400" fontAlgn="auto">
              <a:spcBef>
                <a:spcPct val="20000"/>
              </a:spcBef>
              <a:spcAft>
                <a:spcPts val="0"/>
              </a:spcAft>
              <a:buFont typeface="Wingdings 2"/>
              <a:buChar char=""/>
              <a:defRPr/>
            </a:pPr>
            <a:r>
              <a:rPr lang="en-US" sz="3200" b="1" dirty="0">
                <a:solidFill>
                  <a:srgbClr val="000090"/>
                </a:solidFill>
                <a:latin typeface="+mj-lt"/>
              </a:rPr>
              <a:t>Teacher</a:t>
            </a:r>
            <a:r>
              <a:rPr lang="en-US" sz="3200" b="1" dirty="0">
                <a:solidFill>
                  <a:schemeClr val="bg1"/>
                </a:solidFill>
                <a:latin typeface="+mj-lt"/>
              </a:rPr>
              <a:t> </a:t>
            </a:r>
            <a:r>
              <a:rPr lang="en-US" sz="3200" b="1" dirty="0">
                <a:solidFill>
                  <a:srgbClr val="000090"/>
                </a:solidFill>
                <a:latin typeface="+mj-lt"/>
              </a:rPr>
              <a:t>Satisfaction/Efficacy/Retention Improve</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Improved Parent/Child Communication</a:t>
            </a:r>
          </a:p>
          <a:p>
            <a:pPr marL="420624" indent="-384048" defTabSz="914400" fontAlgn="auto">
              <a:spcBef>
                <a:spcPct val="20000"/>
              </a:spcBef>
              <a:spcAft>
                <a:spcPts val="0"/>
              </a:spcAft>
              <a:buFont typeface="Wingdings 2"/>
              <a:buChar char=""/>
              <a:defRPr/>
            </a:pPr>
            <a:r>
              <a:rPr lang="en-US" sz="3200" b="1" dirty="0">
                <a:solidFill>
                  <a:srgbClr val="000090"/>
                </a:solidFill>
                <a:latin typeface="+mj-lt"/>
              </a:rPr>
              <a:t>Improved Home Learning Environments</a:t>
            </a:r>
          </a:p>
          <a:p>
            <a:pPr marL="420624" indent="-384048" defTabSz="914400" fontAlgn="auto">
              <a:spcBef>
                <a:spcPct val="20000"/>
              </a:spcBef>
              <a:spcAft>
                <a:spcPts val="0"/>
              </a:spcAft>
              <a:buFont typeface="Wingdings 2"/>
              <a:buChar char=""/>
              <a:defRPr/>
            </a:pPr>
            <a:endParaRPr lang="en-US" sz="3600" b="1" dirty="0">
              <a:solidFill>
                <a:srgbClr val="000090"/>
              </a:solidFill>
              <a:latin typeface="Calisto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1" end="1"/>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95338" y="381000"/>
            <a:ext cx="7450137" cy="1143000"/>
          </a:xfrm>
          <a:prstGeom prst="rect">
            <a:avLst/>
          </a:prstGeom>
          <a:solidFill>
            <a:schemeClr val="bg2">
              <a:lumMod val="25000"/>
            </a:schemeClr>
          </a:solidFill>
          <a:ln w="9525">
            <a:noFill/>
            <a:miter lim="800000"/>
            <a:headEnd/>
            <a:tailEnd/>
          </a:ln>
        </p:spPr>
        <p:txBody>
          <a:bodyPr anchor="ctr">
            <a:normAutofit fontScale="92500"/>
          </a:bodyPr>
          <a:lstStyle/>
          <a:p>
            <a:pPr algn="ctr" defTabSz="914400">
              <a:defRPr/>
            </a:pPr>
            <a:r>
              <a:rPr lang="en-US" sz="4000" b="1" dirty="0">
                <a:solidFill>
                  <a:schemeClr val="bg1"/>
                </a:solidFill>
                <a:latin typeface="+mj-lt"/>
                <a:ea typeface="ＭＳ Ｐゴシック" pitchFamily="-65" charset="-128"/>
                <a:cs typeface="ＭＳ Ｐゴシック" pitchFamily="-65" charset="-128"/>
              </a:rPr>
              <a:t>My Definition of Family Engagement</a:t>
            </a:r>
          </a:p>
        </p:txBody>
      </p:sp>
      <p:sp>
        <p:nvSpPr>
          <p:cNvPr id="5" name="Rectangle 6"/>
          <p:cNvSpPr txBox="1">
            <a:spLocks noChangeArrowheads="1"/>
          </p:cNvSpPr>
          <p:nvPr/>
        </p:nvSpPr>
        <p:spPr bwMode="auto">
          <a:xfrm>
            <a:off x="457200" y="1981200"/>
            <a:ext cx="8153400" cy="4541838"/>
          </a:xfrm>
          <a:prstGeom prst="rect">
            <a:avLst/>
          </a:prstGeom>
          <a:noFill/>
          <a:ln w="9525">
            <a:noFill/>
            <a:miter lim="800000"/>
            <a:headEnd/>
            <a:tailEnd/>
          </a:ln>
        </p:spPr>
        <p:txBody>
          <a:bodyPr/>
          <a:lstStyle/>
          <a:p>
            <a:pPr marL="420624" indent="-384048" defTabSz="914400" fontAlgn="auto">
              <a:spcBef>
                <a:spcPct val="20000"/>
              </a:spcBef>
              <a:spcAft>
                <a:spcPts val="0"/>
              </a:spcAft>
              <a:defRPr/>
            </a:pPr>
            <a:r>
              <a:rPr lang="en-US" sz="3600" b="1" dirty="0">
                <a:solidFill>
                  <a:srgbClr val="000090"/>
                </a:solidFill>
                <a:latin typeface="+mj-lt"/>
              </a:rPr>
              <a:t>	The degree to which families are empowered to be involved in the educational and academic lives of their children and the degree to which schools and school districts support and sustain the efficacy of parents in shaping their own child’s academic future.</a:t>
            </a:r>
            <a:r>
              <a:rPr lang="en-US" sz="3600" dirty="0">
                <a:solidFill>
                  <a:srgbClr val="000090"/>
                </a:solidFill>
                <a:latin typeface="+mj-lt"/>
              </a:rPr>
              <a:t> </a:t>
            </a:r>
            <a:endParaRPr lang="en-US" sz="3600" dirty="0">
              <a:solidFill>
                <a:srgbClr val="000090"/>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new_standard.jpg"/>
          <p:cNvPicPr>
            <a:picLocks noChangeAspect="1"/>
          </p:cNvPicPr>
          <p:nvPr/>
        </p:nvPicPr>
        <p:blipFill>
          <a:blip r:embed="rId2"/>
          <a:srcRect/>
          <a:stretch>
            <a:fillRect/>
          </a:stretch>
        </p:blipFill>
        <p:spPr bwMode="auto">
          <a:xfrm>
            <a:off x="1489075" y="0"/>
            <a:ext cx="6034088" cy="5715000"/>
          </a:xfrm>
          <a:prstGeom prst="rect">
            <a:avLst/>
          </a:prstGeom>
          <a:noFill/>
          <a:ln w="9525">
            <a:noFill/>
            <a:miter lim="800000"/>
            <a:headEnd/>
            <a:tailEnd/>
          </a:ln>
        </p:spPr>
      </p:pic>
      <p:sp>
        <p:nvSpPr>
          <p:cNvPr id="17410" name="TextBox 2"/>
          <p:cNvSpPr txBox="1">
            <a:spLocks noChangeArrowheads="1"/>
          </p:cNvSpPr>
          <p:nvPr/>
        </p:nvSpPr>
        <p:spPr bwMode="auto">
          <a:xfrm>
            <a:off x="2405063" y="6067425"/>
            <a:ext cx="4852987" cy="646113"/>
          </a:xfrm>
          <a:prstGeom prst="rect">
            <a:avLst/>
          </a:prstGeom>
          <a:noFill/>
          <a:ln w="9525">
            <a:noFill/>
            <a:miter lim="800000"/>
            <a:headEnd/>
            <a:tailEnd/>
          </a:ln>
        </p:spPr>
        <p:txBody>
          <a:bodyPr wrap="none">
            <a:spAutoFit/>
          </a:bodyPr>
          <a:lstStyle/>
          <a:p>
            <a:pPr algn="ctr"/>
            <a:r>
              <a:rPr lang="en-US">
                <a:latin typeface="Calibri" pitchFamily="34" charset="0"/>
              </a:rPr>
              <a:t>The New Standards for Global Family Engagement</a:t>
            </a:r>
          </a:p>
          <a:p>
            <a:pPr algn="ctr"/>
            <a:r>
              <a:rPr lang="en-US">
                <a:latin typeface="Calibri" pitchFamily="34" charset="0"/>
              </a:rPr>
              <a:t>© Steven M. Constantino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795338" y="381000"/>
            <a:ext cx="7450137" cy="1143000"/>
          </a:xfrm>
          <a:prstGeom prst="rect">
            <a:avLst/>
          </a:prstGeom>
          <a:solidFill>
            <a:schemeClr val="bg2">
              <a:lumMod val="25000"/>
            </a:schemeClr>
          </a:solidFill>
          <a:ln w="9525">
            <a:noFill/>
            <a:miter lim="800000"/>
            <a:headEnd/>
            <a:tailEnd/>
          </a:ln>
        </p:spPr>
        <p:txBody>
          <a:bodyPr anchor="ctr">
            <a:normAutofit fontScale="92500" lnSpcReduction="10000"/>
          </a:bodyPr>
          <a:lstStyle/>
          <a:p>
            <a:pPr algn="ctr" defTabSz="914400">
              <a:defRPr/>
            </a:pPr>
            <a:r>
              <a:rPr lang="en-US" sz="4000" b="1" dirty="0">
                <a:solidFill>
                  <a:schemeClr val="bg1"/>
                </a:solidFill>
                <a:latin typeface="+mj-lt"/>
                <a:ea typeface="ＭＳ Ｐゴシック" pitchFamily="-65" charset="-128"/>
                <a:cs typeface="ＭＳ Ｐゴシック" pitchFamily="-65" charset="-128"/>
              </a:rPr>
              <a:t>Universal Truths of Family Engagement</a:t>
            </a:r>
          </a:p>
        </p:txBody>
      </p:sp>
      <p:sp>
        <p:nvSpPr>
          <p:cNvPr id="4" name="Content Placeholder 3"/>
          <p:cNvSpPr>
            <a:spLocks noGrp="1"/>
          </p:cNvSpPr>
          <p:nvPr>
            <p:ph idx="1"/>
          </p:nvPr>
        </p:nvSpPr>
        <p:spPr>
          <a:xfrm>
            <a:off x="457200" y="1600200"/>
            <a:ext cx="8229600" cy="4865688"/>
          </a:xfrm>
        </p:spPr>
        <p:txBody>
          <a:bodyPr rtlCol="0">
            <a:normAutofit lnSpcReduction="10000"/>
          </a:bodyPr>
          <a:lstStyle/>
          <a:p>
            <a:pPr fontAlgn="auto">
              <a:spcAft>
                <a:spcPts val="0"/>
              </a:spcAft>
              <a:buFont typeface="Arial"/>
              <a:buChar char="•"/>
              <a:defRPr/>
            </a:pPr>
            <a:r>
              <a:rPr lang="en-US" dirty="0" smtClean="0">
                <a:solidFill>
                  <a:srgbClr val="000090"/>
                </a:solidFill>
              </a:rPr>
              <a:t>All Families want their children to exceed them in quality of life</a:t>
            </a:r>
          </a:p>
          <a:p>
            <a:pPr fontAlgn="auto">
              <a:spcAft>
                <a:spcPts val="0"/>
              </a:spcAft>
              <a:buFont typeface="Arial"/>
              <a:buChar char="•"/>
              <a:defRPr/>
            </a:pPr>
            <a:r>
              <a:rPr lang="en-US" dirty="0" smtClean="0">
                <a:solidFill>
                  <a:srgbClr val="000090"/>
                </a:solidFill>
              </a:rPr>
              <a:t>Less than 2% of families are truly apathetic with regard to their children’s education</a:t>
            </a:r>
          </a:p>
          <a:p>
            <a:pPr fontAlgn="auto">
              <a:spcAft>
                <a:spcPts val="0"/>
              </a:spcAft>
              <a:buFont typeface="Arial"/>
              <a:buChar char="•"/>
              <a:defRPr/>
            </a:pPr>
            <a:r>
              <a:rPr lang="en-US" dirty="0" smtClean="0">
                <a:solidFill>
                  <a:srgbClr val="000090"/>
                </a:solidFill>
              </a:rPr>
              <a:t>A commitment by the school is the first step.</a:t>
            </a:r>
          </a:p>
          <a:p>
            <a:pPr fontAlgn="auto">
              <a:spcAft>
                <a:spcPts val="0"/>
              </a:spcAft>
              <a:buFont typeface="Arial"/>
              <a:buChar char="•"/>
              <a:defRPr/>
            </a:pPr>
            <a:r>
              <a:rPr lang="en-US" dirty="0" smtClean="0">
                <a:solidFill>
                  <a:srgbClr val="000090"/>
                </a:solidFill>
              </a:rPr>
              <a:t>Engaging families in the educational lives of children is culture-changing</a:t>
            </a:r>
          </a:p>
          <a:p>
            <a:pPr fontAlgn="auto">
              <a:spcAft>
                <a:spcPts val="0"/>
              </a:spcAft>
              <a:buFont typeface="Arial"/>
              <a:buChar char="•"/>
              <a:defRPr/>
            </a:pPr>
            <a:r>
              <a:rPr lang="en-US" dirty="0" smtClean="0">
                <a:solidFill>
                  <a:srgbClr val="000090"/>
                </a:solidFill>
              </a:rPr>
              <a:t>The more focus on parent efficacy, the more direct impact on student learning. </a:t>
            </a:r>
            <a:endParaRPr lang="en-US" dirty="0">
              <a:solidFill>
                <a:srgbClr val="00009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025" y="327025"/>
            <a:ext cx="4310063" cy="3014663"/>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4983163" y="327025"/>
            <a:ext cx="1866900" cy="1885950"/>
          </a:xfrm>
          <a:prstGeom prst="rect">
            <a:avLst/>
          </a:prstGeom>
          <a:solidFill>
            <a:srgbClr val="638EF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7002463" y="2365375"/>
            <a:ext cx="1865312" cy="1885950"/>
          </a:xfrm>
          <a:prstGeom prst="rect">
            <a:avLst/>
          </a:prstGeom>
          <a:solidFill>
            <a:srgbClr val="00009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7002463" y="327025"/>
            <a:ext cx="1865312" cy="1885950"/>
          </a:xfrm>
          <a:prstGeom prst="rect">
            <a:avLst/>
          </a:prstGeom>
          <a:solidFill>
            <a:srgbClr val="B6BD1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4983163" y="2366963"/>
            <a:ext cx="1866900" cy="1885950"/>
          </a:xfrm>
          <a:prstGeom prst="rect">
            <a:avLst/>
          </a:prstGeom>
          <a:solidFill>
            <a:srgbClr val="B6BD1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9462" name="Picture 8" descr="ejtf-graphic-globe-hands-.gif"/>
          <p:cNvPicPr>
            <a:picLocks noChangeAspect="1"/>
          </p:cNvPicPr>
          <p:nvPr/>
        </p:nvPicPr>
        <p:blipFill>
          <a:blip r:embed="rId2"/>
          <a:srcRect/>
          <a:stretch>
            <a:fillRect/>
          </a:stretch>
        </p:blipFill>
        <p:spPr bwMode="auto">
          <a:xfrm>
            <a:off x="327025" y="3341688"/>
            <a:ext cx="4310063" cy="3151187"/>
          </a:xfrm>
          <a:prstGeom prst="rect">
            <a:avLst/>
          </a:prstGeom>
          <a:noFill/>
          <a:ln w="9525">
            <a:noFill/>
            <a:miter lim="800000"/>
            <a:headEnd/>
            <a:tailEnd/>
          </a:ln>
        </p:spPr>
      </p:pic>
      <p:sp>
        <p:nvSpPr>
          <p:cNvPr id="10" name="Title 1"/>
          <p:cNvSpPr txBox="1">
            <a:spLocks/>
          </p:cNvSpPr>
          <p:nvPr/>
        </p:nvSpPr>
        <p:spPr>
          <a:xfrm>
            <a:off x="4983163" y="4624388"/>
            <a:ext cx="3856037" cy="938212"/>
          </a:xfrm>
          <a:prstGeom prst="rect">
            <a:avLst/>
          </a:prstGeom>
        </p:spPr>
        <p:txBody>
          <a:bodyPr>
            <a:normAutofit fontScale="97500"/>
          </a:bodyPr>
          <a:lstStyle/>
          <a:p>
            <a:pPr algn="ctr" defTabSz="914400" fontAlgn="auto">
              <a:spcAft>
                <a:spcPts val="0"/>
              </a:spcAft>
              <a:defRPr/>
            </a:pPr>
            <a:r>
              <a:rPr lang="en-US" sz="2800" dirty="0">
                <a:solidFill>
                  <a:srgbClr val="000090"/>
                </a:solidFill>
                <a:latin typeface="+mj-lt"/>
                <a:ea typeface="+mj-ea"/>
                <a:cs typeface="+mj-cs"/>
              </a:rPr>
              <a:t>Thank You!</a:t>
            </a:r>
            <a:endParaRPr lang="en-US" sz="2800" dirty="0">
              <a:solidFill>
                <a:srgbClr val="000090"/>
              </a:solidFill>
              <a:latin typeface="+mj-lt"/>
              <a:ea typeface="+mj-ea"/>
              <a:cs typeface="+mj-cs"/>
            </a:endParaRPr>
          </a:p>
        </p:txBody>
      </p:sp>
      <p:sp>
        <p:nvSpPr>
          <p:cNvPr id="11" name="Subtitle 2"/>
          <p:cNvSpPr txBox="1">
            <a:spLocks/>
          </p:cNvSpPr>
          <p:nvPr/>
        </p:nvSpPr>
        <p:spPr>
          <a:xfrm>
            <a:off x="4983163" y="5195888"/>
            <a:ext cx="3856037" cy="788987"/>
          </a:xfrm>
          <a:prstGeom prst="rect">
            <a:avLst/>
          </a:prstGeom>
        </p:spPr>
        <p:txBody>
          <a:bodyPr>
            <a:normAutofit/>
          </a:bodyPr>
          <a:lstStyle/>
          <a:p>
            <a:pPr algn="ctr" defTabSz="914400" fontAlgn="auto">
              <a:spcBef>
                <a:spcPts val="300"/>
              </a:spcBef>
              <a:spcAft>
                <a:spcPts val="0"/>
              </a:spcAft>
              <a:buClr>
                <a:schemeClr val="accent1"/>
              </a:buClr>
              <a:buSzPct val="75000"/>
              <a:buFont typeface="Wingdings" pitchFamily="2" charset="2"/>
              <a:buNone/>
              <a:defRPr/>
            </a:pPr>
            <a:r>
              <a:rPr lang="en-US" dirty="0">
                <a:solidFill>
                  <a:schemeClr val="bg1">
                    <a:lumMod val="50000"/>
                  </a:schemeClr>
                </a:solidFill>
                <a:latin typeface="+mn-lt"/>
              </a:rPr>
              <a:t>Steven M. Constantino, Ed.D.</a:t>
            </a:r>
          </a:p>
          <a:p>
            <a:pPr algn="ctr" defTabSz="914400" fontAlgn="auto">
              <a:spcBef>
                <a:spcPts val="300"/>
              </a:spcBef>
              <a:spcAft>
                <a:spcPts val="0"/>
              </a:spcAft>
              <a:buClr>
                <a:schemeClr val="accent1"/>
              </a:buClr>
              <a:buSzPct val="75000"/>
              <a:buFont typeface="Wingdings" pitchFamily="2" charset="2"/>
              <a:buNone/>
              <a:defRPr/>
            </a:pPr>
            <a:r>
              <a:rPr lang="en-US" dirty="0">
                <a:solidFill>
                  <a:schemeClr val="bg1">
                    <a:lumMod val="50000"/>
                  </a:schemeClr>
                </a:solidFill>
                <a:latin typeface="+mn-lt"/>
              </a:rPr>
              <a:t>Twitter/@smconstantino</a:t>
            </a:r>
            <a:endParaRPr lang="en-US" dirty="0">
              <a:solidFill>
                <a:schemeClr val="bg1">
                  <a:lumMod val="50000"/>
                </a:schemeClr>
              </a:solidFill>
              <a:latin typeface="+mn-lt"/>
            </a:endParaRPr>
          </a:p>
        </p:txBody>
      </p:sp>
      <p:sp>
        <p:nvSpPr>
          <p:cNvPr id="19465" name="TextBox 11"/>
          <p:cNvSpPr txBox="1">
            <a:spLocks noChangeArrowheads="1"/>
          </p:cNvSpPr>
          <p:nvPr/>
        </p:nvSpPr>
        <p:spPr bwMode="auto">
          <a:xfrm>
            <a:off x="4983163" y="566738"/>
            <a:ext cx="1847850" cy="1200150"/>
          </a:xfrm>
          <a:prstGeom prst="rect">
            <a:avLst/>
          </a:prstGeom>
          <a:noFill/>
          <a:ln w="9525">
            <a:noFill/>
            <a:miter lim="800000"/>
            <a:headEnd/>
            <a:tailEnd/>
          </a:ln>
        </p:spPr>
        <p:txBody>
          <a:bodyPr>
            <a:spAutoFit/>
          </a:bodyPr>
          <a:lstStyle/>
          <a:p>
            <a:pPr algn="ctr"/>
            <a:r>
              <a:rPr lang="en-US" sz="3600" b="1">
                <a:latin typeface="Calibri" pitchFamily="34" charset="0"/>
              </a:rPr>
              <a:t>Every Child</a:t>
            </a:r>
          </a:p>
        </p:txBody>
      </p:sp>
      <p:sp>
        <p:nvSpPr>
          <p:cNvPr id="13" name="TextBox 12"/>
          <p:cNvSpPr txBox="1"/>
          <p:nvPr/>
        </p:nvSpPr>
        <p:spPr>
          <a:xfrm>
            <a:off x="7031038" y="566738"/>
            <a:ext cx="1836737" cy="1200150"/>
          </a:xfrm>
          <a:prstGeom prst="rect">
            <a:avLst/>
          </a:prstGeom>
          <a:noFill/>
        </p:spPr>
        <p:txBody>
          <a:bodyPr>
            <a:spAutoFit/>
          </a:bodyPr>
          <a:lstStyle/>
          <a:p>
            <a:pPr algn="ctr" fontAlgn="auto">
              <a:spcBef>
                <a:spcPts val="0"/>
              </a:spcBef>
              <a:spcAft>
                <a:spcPts val="0"/>
              </a:spcAft>
              <a:defRPr/>
            </a:pPr>
            <a:r>
              <a:rPr lang="en-US" sz="3600" b="1" dirty="0">
                <a:latin typeface="+mj-lt"/>
              </a:rPr>
              <a:t>Every Family</a:t>
            </a:r>
            <a:endParaRPr lang="en-US" sz="3600" b="1" dirty="0">
              <a:latin typeface="+mj-lt"/>
            </a:endParaRPr>
          </a:p>
        </p:txBody>
      </p:sp>
      <p:sp>
        <p:nvSpPr>
          <p:cNvPr id="19467" name="TextBox 13"/>
          <p:cNvSpPr txBox="1">
            <a:spLocks noChangeArrowheads="1"/>
          </p:cNvSpPr>
          <p:nvPr/>
        </p:nvSpPr>
        <p:spPr bwMode="auto">
          <a:xfrm>
            <a:off x="4983163" y="2741613"/>
            <a:ext cx="1866900" cy="1200150"/>
          </a:xfrm>
          <a:prstGeom prst="rect">
            <a:avLst/>
          </a:prstGeom>
          <a:noFill/>
          <a:ln w="9525">
            <a:noFill/>
            <a:miter lim="800000"/>
            <a:headEnd/>
            <a:tailEnd/>
          </a:ln>
        </p:spPr>
        <p:txBody>
          <a:bodyPr>
            <a:spAutoFit/>
          </a:bodyPr>
          <a:lstStyle/>
          <a:p>
            <a:pPr algn="ctr"/>
            <a:r>
              <a:rPr lang="en-US" sz="3600" b="1">
                <a:latin typeface="Calibri" pitchFamily="34" charset="0"/>
              </a:rPr>
              <a:t>Every School</a:t>
            </a:r>
          </a:p>
        </p:txBody>
      </p:sp>
      <p:sp>
        <p:nvSpPr>
          <p:cNvPr id="19468" name="TextBox 14"/>
          <p:cNvSpPr txBox="1">
            <a:spLocks noChangeArrowheads="1"/>
          </p:cNvSpPr>
          <p:nvPr/>
        </p:nvSpPr>
        <p:spPr bwMode="auto">
          <a:xfrm>
            <a:off x="7002463" y="2679700"/>
            <a:ext cx="1836737" cy="1323975"/>
          </a:xfrm>
          <a:prstGeom prst="rect">
            <a:avLst/>
          </a:prstGeom>
          <a:noFill/>
          <a:ln w="9525">
            <a:noFill/>
            <a:miter lim="800000"/>
            <a:headEnd/>
            <a:tailEnd/>
          </a:ln>
        </p:spPr>
        <p:txBody>
          <a:bodyPr>
            <a:spAutoFit/>
          </a:bodyPr>
          <a:lstStyle/>
          <a:p>
            <a:pPr algn="ctr"/>
            <a:r>
              <a:rPr lang="en-US" sz="4000" b="1">
                <a:solidFill>
                  <a:schemeClr val="bg1"/>
                </a:solidFill>
                <a:latin typeface="Calibri" pitchFamily="34" charset="0"/>
              </a:rPr>
              <a:t>Every Day</a:t>
            </a:r>
          </a:p>
        </p:txBody>
      </p:sp>
      <p:pic>
        <p:nvPicPr>
          <p:cNvPr id="19469" name="Picture 16" descr="familiesStay.jpg"/>
          <p:cNvPicPr>
            <a:picLocks noChangeAspect="1"/>
          </p:cNvPicPr>
          <p:nvPr/>
        </p:nvPicPr>
        <p:blipFill>
          <a:blip r:embed="rId3"/>
          <a:srcRect/>
          <a:stretch>
            <a:fillRect/>
          </a:stretch>
        </p:blipFill>
        <p:spPr bwMode="auto">
          <a:xfrm>
            <a:off x="2185988" y="1766888"/>
            <a:ext cx="2451100" cy="1635125"/>
          </a:xfrm>
          <a:prstGeom prst="rect">
            <a:avLst/>
          </a:prstGeom>
          <a:noFill/>
          <a:ln w="9525">
            <a:noFill/>
            <a:miter lim="800000"/>
            <a:headEnd/>
            <a:tailEnd/>
          </a:ln>
        </p:spPr>
      </p:pic>
      <p:pic>
        <p:nvPicPr>
          <p:cNvPr id="19470" name="Picture 15" descr="asian_family_.gif"/>
          <p:cNvPicPr>
            <a:picLocks noChangeAspect="1"/>
          </p:cNvPicPr>
          <p:nvPr/>
        </p:nvPicPr>
        <p:blipFill>
          <a:blip r:embed="rId4"/>
          <a:srcRect/>
          <a:stretch>
            <a:fillRect/>
          </a:stretch>
        </p:blipFill>
        <p:spPr bwMode="auto">
          <a:xfrm>
            <a:off x="327025" y="327025"/>
            <a:ext cx="1858963" cy="1914525"/>
          </a:xfrm>
          <a:prstGeom prst="rect">
            <a:avLst/>
          </a:prstGeom>
          <a:noFill/>
          <a:ln w="9525">
            <a:noFill/>
            <a:miter lim="800000"/>
            <a:headEnd/>
            <a:tailEnd/>
          </a:ln>
        </p:spPr>
      </p:pic>
      <p:sp>
        <p:nvSpPr>
          <p:cNvPr id="19471" name="TextBox 17"/>
          <p:cNvSpPr txBox="1">
            <a:spLocks noChangeArrowheads="1"/>
          </p:cNvSpPr>
          <p:nvPr/>
        </p:nvSpPr>
        <p:spPr bwMode="auto">
          <a:xfrm>
            <a:off x="4983163" y="5984875"/>
            <a:ext cx="3856037" cy="369888"/>
          </a:xfrm>
          <a:prstGeom prst="rect">
            <a:avLst/>
          </a:prstGeom>
          <a:noFill/>
          <a:ln w="9525">
            <a:noFill/>
            <a:miter lim="800000"/>
            <a:headEnd/>
            <a:tailEnd/>
          </a:ln>
        </p:spPr>
        <p:txBody>
          <a:bodyPr>
            <a:spAutoFit/>
          </a:bodyPr>
          <a:lstStyle/>
          <a:p>
            <a:pPr algn="ctr"/>
            <a:r>
              <a:rPr lang="en-US">
                <a:solidFill>
                  <a:srgbClr val="0000FF"/>
                </a:solidFill>
                <a:latin typeface="Calibri" pitchFamily="34" charset="0"/>
              </a:rPr>
              <a:t>www.drsteveconstantino.com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TotalTime>
  <Words>194</Words>
  <Application>Microsoft Macintosh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7</vt:i4>
      </vt:variant>
    </vt:vector>
  </HeadingPairs>
  <TitlesOfParts>
    <vt:vector size="14" baseType="lpstr">
      <vt:lpstr>Calibri</vt:lpstr>
      <vt:lpstr>Arial</vt:lpstr>
      <vt:lpstr>Wingdings</vt:lpstr>
      <vt:lpstr>Wingdings 2</vt:lpstr>
      <vt:lpstr>Calisto MT</vt:lpstr>
      <vt:lpstr>ＭＳ Ｐゴシック</vt: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Constantino</dc:creator>
  <cp:lastModifiedBy>tchovanec</cp:lastModifiedBy>
  <cp:revision>10</cp:revision>
  <dcterms:created xsi:type="dcterms:W3CDTF">2012-08-20T21:05:09Z</dcterms:created>
  <dcterms:modified xsi:type="dcterms:W3CDTF">2012-08-21T16:49:03Z</dcterms:modified>
</cp:coreProperties>
</file>