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4" r:id="rId3"/>
    <p:sldId id="257" r:id="rId4"/>
    <p:sldId id="259" r:id="rId5"/>
    <p:sldId id="260" r:id="rId6"/>
    <p:sldId id="261" r:id="rId7"/>
    <p:sldId id="262" r:id="rId8"/>
    <p:sldId id="272" r:id="rId9"/>
    <p:sldId id="263" r:id="rId10"/>
    <p:sldId id="264" r:id="rId11"/>
    <p:sldId id="265" r:id="rId12"/>
    <p:sldId id="266" r:id="rId13"/>
    <p:sldId id="269" r:id="rId14"/>
    <p:sldId id="270"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15" tIns="46658" rIns="93315" bIns="46658" rtlCol="0"/>
          <a:lstStyle>
            <a:lvl1pPr algn="r">
              <a:defRPr sz="1200"/>
            </a:lvl1pPr>
          </a:lstStyle>
          <a:p>
            <a:fld id="{5889C2BA-3B49-4FCC-933F-7DB00D46FC39}" type="datetimeFigureOut">
              <a:rPr lang="en-US" smtClean="0"/>
              <a:pPr/>
              <a:t>9/27/2012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5" tIns="46658" rIns="93315" bIns="46658" rtlCol="0" anchor="ctr"/>
          <a:lstStyle/>
          <a:p>
            <a:endParaRPr lang="en-US"/>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3315" tIns="46658" rIns="93315" bIns="466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15" tIns="46658" rIns="93315" bIns="46658" rtlCol="0" anchor="b"/>
          <a:lstStyle>
            <a:lvl1pPr algn="r">
              <a:defRPr sz="1200"/>
            </a:lvl1pPr>
          </a:lstStyle>
          <a:p>
            <a:fld id="{990E78CC-5EAB-44BF-A271-8673D0FBED61}" type="slidenum">
              <a:rPr lang="en-US" smtClean="0"/>
              <a:pPr/>
              <a:t>‹#›</a:t>
            </a:fld>
            <a:endParaRPr lang="en-US"/>
          </a:p>
        </p:txBody>
      </p:sp>
    </p:spTree>
    <p:extLst>
      <p:ext uri="{BB962C8B-B14F-4D97-AF65-F5344CB8AC3E}">
        <p14:creationId xmlns:p14="http://schemas.microsoft.com/office/powerpoint/2010/main" val="335461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E78CC-5EAB-44BF-A271-8673D0FBED6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C3B0C62-2B34-4C40-BD25-A95829B94AC8}" type="datetimeFigureOut">
              <a:rPr lang="en-US" smtClean="0"/>
              <a:pPr/>
              <a:t>9/27/2012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57B9B4C-D458-471F-B0E0-FB703C6891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7B9B4C-D458-471F-B0E0-FB703C6891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7B9B4C-D458-471F-B0E0-FB703C6891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7B9B4C-D458-471F-B0E0-FB703C68916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7B9B4C-D458-471F-B0E0-FB703C68916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7B9B4C-D458-471F-B0E0-FB703C68916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7B9B4C-D458-471F-B0E0-FB703C6891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7B9B4C-D458-471F-B0E0-FB703C68916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3B0C62-2B34-4C40-BD25-A95829B94AC8}" type="datetimeFigureOut">
              <a:rPr lang="en-US" smtClean="0"/>
              <a:pPr/>
              <a:t>9/27/2012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57B9B4C-D458-471F-B0E0-FB703C6891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C3B0C62-2B34-4C40-BD25-A95829B94AC8}" type="datetimeFigureOut">
              <a:rPr lang="en-US" smtClean="0"/>
              <a:pPr/>
              <a:t>9/27/2012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7B9B4C-D458-471F-B0E0-FB703C6891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C3B0C62-2B34-4C40-BD25-A95829B94AC8}" type="datetimeFigureOut">
              <a:rPr lang="en-US" smtClean="0"/>
              <a:pPr/>
              <a:t>9/27/2012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57B9B4C-D458-471F-B0E0-FB703C68916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3B0C62-2B34-4C40-BD25-A95829B94AC8}" type="datetimeFigureOut">
              <a:rPr lang="en-US" smtClean="0"/>
              <a:pPr/>
              <a:t>9/27/2012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7B9B4C-D458-471F-B0E0-FB703C6891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ala.org/" TargetMode="External"/><Relationship Id="rId3" Type="http://schemas.openxmlformats.org/officeDocument/2006/relationships/hyperlink" Target="http://www.storyblocks.org/" TargetMode="External"/><Relationship Id="rId7" Type="http://schemas.openxmlformats.org/officeDocument/2006/relationships/hyperlink" Target="http://www.hclib.org/BirthTo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multcolib.org/birthtosix/" TargetMode="External"/><Relationship Id="rId5" Type="http://schemas.openxmlformats.org/officeDocument/2006/relationships/hyperlink" Target="http://www.growupreading.org/" TargetMode="External"/><Relationship Id="rId4" Type="http://schemas.openxmlformats.org/officeDocument/2006/relationships/hyperlink" Target="http://www.zerotothre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ROLE OF THE PUBLIC LIBRARY IN EARLY LITERACY</a:t>
            </a:r>
            <a:endParaRPr lang="en-US" dirty="0"/>
          </a:p>
        </p:txBody>
      </p:sp>
      <p:sp>
        <p:nvSpPr>
          <p:cNvPr id="3" name="Subtitle 2"/>
          <p:cNvSpPr>
            <a:spLocks noGrp="1"/>
          </p:cNvSpPr>
          <p:nvPr>
            <p:ph type="subTitle" idx="1"/>
          </p:nvPr>
        </p:nvSpPr>
        <p:spPr/>
        <p:txBody>
          <a:bodyPr/>
          <a:lstStyle/>
          <a:p>
            <a:r>
              <a:rPr lang="en-US" dirty="0" err="1" smtClean="0"/>
              <a:t>Micki</a:t>
            </a:r>
            <a:r>
              <a:rPr lang="en-US" dirty="0" smtClean="0"/>
              <a:t> </a:t>
            </a:r>
            <a:r>
              <a:rPr lang="en-US" dirty="0" err="1" smtClean="0"/>
              <a:t>Freeny</a:t>
            </a:r>
            <a:endParaRPr lang="en-US" dirty="0" smtClean="0"/>
          </a:p>
          <a:p>
            <a:r>
              <a:rPr lang="en-US" dirty="0" smtClean="0"/>
              <a:t>DC Public Libraries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Phonological Awareness</a:t>
            </a:r>
          </a:p>
          <a:p>
            <a:r>
              <a:rPr lang="en-US" dirty="0" smtClean="0"/>
              <a:t>Vocabulary</a:t>
            </a:r>
          </a:p>
          <a:p>
            <a:r>
              <a:rPr lang="en-US" dirty="0" smtClean="0"/>
              <a:t>Narrative Skills</a:t>
            </a:r>
          </a:p>
          <a:p>
            <a:r>
              <a:rPr lang="en-US" dirty="0" smtClean="0"/>
              <a:t>Print Awareness</a:t>
            </a:r>
          </a:p>
          <a:p>
            <a:r>
              <a:rPr lang="en-US" dirty="0" smtClean="0"/>
              <a:t>Letter Knowledge</a:t>
            </a:r>
          </a:p>
          <a:p>
            <a:r>
              <a:rPr lang="en-US" dirty="0" smtClean="0"/>
              <a:t>Print Motivation</a:t>
            </a:r>
            <a:endParaRPr lang="en-US" dirty="0"/>
          </a:p>
        </p:txBody>
      </p:sp>
      <p:sp>
        <p:nvSpPr>
          <p:cNvPr id="2" name="Title 1"/>
          <p:cNvSpPr>
            <a:spLocks noGrp="1"/>
          </p:cNvSpPr>
          <p:nvPr>
            <p:ph type="title"/>
          </p:nvPr>
        </p:nvSpPr>
        <p:spPr/>
        <p:txBody>
          <a:bodyPr>
            <a:normAutofit/>
          </a:bodyPr>
          <a:lstStyle/>
          <a:p>
            <a:r>
              <a:rPr lang="en-US" sz="3200" dirty="0" smtClean="0"/>
              <a:t>SIX SKILLS OF EARLY LITERACY</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Emphasis on the practices that promote early literacy</a:t>
            </a:r>
          </a:p>
          <a:p>
            <a:pPr lvl="1"/>
            <a:r>
              <a:rPr lang="en-US" dirty="0" smtClean="0"/>
              <a:t>Sing, talk, read and play for infants and toddlers</a:t>
            </a:r>
          </a:p>
          <a:p>
            <a:pPr lvl="1"/>
            <a:r>
              <a:rPr lang="en-US" dirty="0" smtClean="0"/>
              <a:t>Sing, talk read, play and write for older preschoolers</a:t>
            </a:r>
          </a:p>
          <a:p>
            <a:pPr lvl="1">
              <a:buNone/>
            </a:pPr>
            <a:endParaRPr lang="en-US" dirty="0" smtClean="0"/>
          </a:p>
          <a:p>
            <a:pPr lvl="1">
              <a:buNone/>
            </a:pPr>
            <a:r>
              <a:rPr lang="en-US" dirty="0" smtClean="0"/>
              <a:t>Play is both a context for the other practices and an activity in itself</a:t>
            </a:r>
            <a:endParaRPr lang="en-US" dirty="0"/>
          </a:p>
        </p:txBody>
      </p:sp>
      <p:sp>
        <p:nvSpPr>
          <p:cNvPr id="2" name="Title 1"/>
          <p:cNvSpPr>
            <a:spLocks noGrp="1"/>
          </p:cNvSpPr>
          <p:nvPr>
            <p:ph type="title"/>
          </p:nvPr>
        </p:nvSpPr>
        <p:spPr/>
        <p:txBody>
          <a:bodyPr>
            <a:normAutofit/>
          </a:bodyPr>
          <a:lstStyle/>
          <a:p>
            <a:r>
              <a:rPr lang="en-US" sz="3200" dirty="0" smtClean="0"/>
              <a:t>EVERY CHILD READY TO READ @ YOUR LIBRARY - THE REVISED EDITION</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Books and other print materials</a:t>
            </a:r>
          </a:p>
          <a:p>
            <a:r>
              <a:rPr lang="en-US" dirty="0" smtClean="0"/>
              <a:t>Multi-media resources</a:t>
            </a:r>
          </a:p>
          <a:p>
            <a:r>
              <a:rPr lang="en-US" dirty="0" smtClean="0"/>
              <a:t>Digital resources</a:t>
            </a:r>
          </a:p>
          <a:p>
            <a:endParaRPr lang="en-US" dirty="0" smtClean="0"/>
          </a:p>
          <a:p>
            <a:pPr>
              <a:buNone/>
            </a:pPr>
            <a:r>
              <a:rPr lang="en-US" dirty="0" smtClean="0"/>
              <a:t>The importance of trained staff to help children find appropriate materials</a:t>
            </a:r>
          </a:p>
          <a:p>
            <a:pPr>
              <a:buNone/>
            </a:pPr>
            <a:r>
              <a:rPr lang="en-US" dirty="0" smtClean="0"/>
              <a:t>The role of librarians in promoting the pleasure of reading</a:t>
            </a:r>
          </a:p>
        </p:txBody>
      </p:sp>
      <p:sp>
        <p:nvSpPr>
          <p:cNvPr id="2" name="Title 1"/>
          <p:cNvSpPr>
            <a:spLocks noGrp="1"/>
          </p:cNvSpPr>
          <p:nvPr>
            <p:ph type="title"/>
          </p:nvPr>
        </p:nvSpPr>
        <p:spPr/>
        <p:txBody>
          <a:bodyPr>
            <a:normAutofit/>
          </a:bodyPr>
          <a:lstStyle/>
          <a:p>
            <a:r>
              <a:rPr lang="en-US" sz="3200" dirty="0" smtClean="0"/>
              <a:t>BOOKS AND OTHER LIBRARY MATERIALS</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Libraries especially need help in locating the children and families most at risk of reading failure</a:t>
            </a:r>
          </a:p>
          <a:p>
            <a:pPr>
              <a:buNone/>
            </a:pPr>
            <a:endParaRPr lang="en-US" dirty="0" smtClean="0"/>
          </a:p>
          <a:p>
            <a:pPr>
              <a:buNone/>
            </a:pPr>
            <a:r>
              <a:rPr lang="en-US" dirty="0" smtClean="0"/>
              <a:t>Diversity of partners</a:t>
            </a:r>
          </a:p>
          <a:p>
            <a:pPr>
              <a:buNone/>
            </a:pPr>
            <a:r>
              <a:rPr lang="en-US" dirty="0" smtClean="0"/>
              <a:t>	Head Start – since the 1960s</a:t>
            </a:r>
          </a:p>
          <a:p>
            <a:pPr>
              <a:buNone/>
            </a:pPr>
            <a:r>
              <a:rPr lang="en-US" dirty="0" smtClean="0"/>
              <a:t>	Day care community</a:t>
            </a:r>
          </a:p>
          <a:p>
            <a:pPr>
              <a:buNone/>
            </a:pPr>
            <a:r>
              <a:rPr lang="en-US" dirty="0" smtClean="0"/>
              <a:t>	Places of worship</a:t>
            </a:r>
          </a:p>
          <a:p>
            <a:pPr>
              <a:buNone/>
            </a:pPr>
            <a:r>
              <a:rPr lang="en-US" dirty="0" smtClean="0"/>
              <a:t>	Teen parenting programs</a:t>
            </a:r>
          </a:p>
          <a:p>
            <a:pPr>
              <a:buNone/>
            </a:pPr>
            <a:r>
              <a:rPr lang="en-US" dirty="0" smtClean="0"/>
              <a:t>	Higher education</a:t>
            </a:r>
          </a:p>
          <a:p>
            <a:pPr>
              <a:buNone/>
            </a:pPr>
            <a:r>
              <a:rPr lang="en-US" dirty="0" smtClean="0"/>
              <a:t>	Other governmental agencies</a:t>
            </a:r>
          </a:p>
          <a:p>
            <a:pPr>
              <a:buNone/>
            </a:pPr>
            <a:r>
              <a:rPr lang="en-US" dirty="0" smtClean="0"/>
              <a:t>	Other community organizations which work with young children</a:t>
            </a:r>
          </a:p>
          <a:p>
            <a:pPr>
              <a:buNone/>
            </a:pPr>
            <a:endParaRPr lang="en-US" dirty="0"/>
          </a:p>
        </p:txBody>
      </p:sp>
      <p:sp>
        <p:nvSpPr>
          <p:cNvPr id="2" name="Title 1"/>
          <p:cNvSpPr>
            <a:spLocks noGrp="1"/>
          </p:cNvSpPr>
          <p:nvPr>
            <p:ph type="title"/>
          </p:nvPr>
        </p:nvSpPr>
        <p:spPr/>
        <p:txBody>
          <a:bodyPr>
            <a:normAutofit/>
          </a:bodyPr>
          <a:lstStyle/>
          <a:p>
            <a:r>
              <a:rPr lang="en-US" sz="3200" dirty="0" smtClean="0"/>
              <a:t>THE IMPORTANCE OF PARTNERSHIPS</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Story Blocks - Colorado State Library </a:t>
            </a:r>
            <a:r>
              <a:rPr lang="en-US" dirty="0" smtClean="0">
                <a:hlinkClick r:id="rId3"/>
              </a:rPr>
              <a:t>www.storyblocks.org/</a:t>
            </a:r>
            <a:endParaRPr lang="en-US" dirty="0" smtClean="0"/>
          </a:p>
          <a:p>
            <a:r>
              <a:rPr lang="en-US" dirty="0" smtClean="0"/>
              <a:t>Zero to Three  </a:t>
            </a:r>
            <a:r>
              <a:rPr lang="en-US" dirty="0" smtClean="0">
                <a:hlinkClick r:id="rId4"/>
              </a:rPr>
              <a:t>www.zerotothree.org</a:t>
            </a:r>
            <a:r>
              <a:rPr lang="en-US" dirty="0" smtClean="0"/>
              <a:t> </a:t>
            </a:r>
          </a:p>
          <a:p>
            <a:r>
              <a:rPr lang="en-US" dirty="0" smtClean="0"/>
              <a:t>West Bloomfield Public Library http: </a:t>
            </a:r>
            <a:r>
              <a:rPr lang="en-US" dirty="0" smtClean="0">
                <a:hlinkClick r:id="rId5"/>
              </a:rPr>
              <a:t>www.growupreading.org/</a:t>
            </a:r>
            <a:endParaRPr lang="en-US" dirty="0" smtClean="0"/>
          </a:p>
          <a:p>
            <a:r>
              <a:rPr lang="en-US" dirty="0" smtClean="0"/>
              <a:t>Multnomah Public Library </a:t>
            </a:r>
            <a:r>
              <a:rPr lang="en-US" dirty="0" smtClean="0">
                <a:hlinkClick r:id="rId6"/>
              </a:rPr>
              <a:t>http://www.multcolib.org/birthtosix/</a:t>
            </a:r>
            <a:endParaRPr lang="en-US" dirty="0" smtClean="0"/>
          </a:p>
          <a:p>
            <a:r>
              <a:rPr lang="en-US" dirty="0" smtClean="0"/>
              <a:t>Hennepin County Public Library </a:t>
            </a:r>
            <a:r>
              <a:rPr lang="en-US" dirty="0" smtClean="0">
                <a:hlinkClick r:id="rId7"/>
              </a:rPr>
              <a:t>http://www.hclib.org/BirthTo6/</a:t>
            </a:r>
            <a:endParaRPr lang="en-US" dirty="0" smtClean="0"/>
          </a:p>
          <a:p>
            <a:r>
              <a:rPr lang="en-US" dirty="0" smtClean="0"/>
              <a:t>American Library Association </a:t>
            </a:r>
            <a:r>
              <a:rPr lang="en-US" dirty="0" smtClean="0">
                <a:hlinkClick r:id="rId8"/>
              </a:rPr>
              <a:t>www.ala.org</a:t>
            </a:r>
            <a:r>
              <a:rPr lang="en-US" dirty="0" smtClean="0"/>
              <a:t> </a:t>
            </a:r>
          </a:p>
          <a:p>
            <a:endParaRPr lang="en-US" dirty="0" smtClean="0"/>
          </a:p>
          <a:p>
            <a:endParaRPr lang="en-US" dirty="0"/>
          </a:p>
        </p:txBody>
      </p:sp>
      <p:sp>
        <p:nvSpPr>
          <p:cNvPr id="2" name="Title 1"/>
          <p:cNvSpPr>
            <a:spLocks noGrp="1"/>
          </p:cNvSpPr>
          <p:nvPr>
            <p:ph type="title"/>
          </p:nvPr>
        </p:nvSpPr>
        <p:spPr/>
        <p:txBody>
          <a:bodyPr>
            <a:normAutofit/>
          </a:bodyPr>
          <a:lstStyle/>
          <a:p>
            <a:r>
              <a:rPr lang="en-US" sz="3200" dirty="0" smtClean="0"/>
              <a:t>Resource List</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Early literacy is what children know about reading and writing before they actually learn to read and write.</a:t>
            </a:r>
          </a:p>
          <a:p>
            <a:pPr>
              <a:buNone/>
            </a:pPr>
            <a:endParaRPr lang="en-US" dirty="0" smtClean="0"/>
          </a:p>
          <a:p>
            <a:pPr>
              <a:buNone/>
            </a:pPr>
            <a:r>
              <a:rPr lang="en-US" dirty="0" smtClean="0"/>
              <a:t>What about the beginning reader?</a:t>
            </a:r>
          </a:p>
          <a:p>
            <a:pPr>
              <a:buNone/>
            </a:pPr>
            <a:endParaRPr lang="en-US" dirty="0" smtClean="0"/>
          </a:p>
          <a:p>
            <a:pPr>
              <a:buNone/>
            </a:pPr>
            <a:r>
              <a:rPr lang="en-US" dirty="0" smtClean="0"/>
              <a:t>	</a:t>
            </a:r>
            <a:endParaRPr lang="en-US" dirty="0"/>
          </a:p>
        </p:txBody>
      </p:sp>
      <p:sp>
        <p:nvSpPr>
          <p:cNvPr id="2" name="Title 1"/>
          <p:cNvSpPr>
            <a:spLocks noGrp="1"/>
          </p:cNvSpPr>
          <p:nvPr>
            <p:ph type="title"/>
          </p:nvPr>
        </p:nvSpPr>
        <p:spPr/>
        <p:txBody>
          <a:bodyPr>
            <a:normAutofit/>
          </a:bodyPr>
          <a:lstStyle/>
          <a:p>
            <a:r>
              <a:rPr lang="en-US" sz="3200" dirty="0" smtClean="0"/>
              <a:t>What is early literacy?</a:t>
            </a:r>
            <a:br>
              <a:rPr lang="en-US"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District of Columbia Public Library</a:t>
            </a:r>
          </a:p>
          <a:p>
            <a:pPr lvl="1"/>
            <a:r>
              <a:rPr lang="en-US" dirty="0" smtClean="0"/>
              <a:t>Serving approximately 60,000 children in the target age group</a:t>
            </a:r>
          </a:p>
          <a:p>
            <a:pPr lvl="1"/>
            <a:r>
              <a:rPr lang="en-US" dirty="0" smtClean="0"/>
              <a:t>Delivering service from 25 neighborhood libraries and a main library</a:t>
            </a:r>
          </a:p>
          <a:p>
            <a:pPr lvl="1"/>
            <a:r>
              <a:rPr lang="en-US" dirty="0" smtClean="0"/>
              <a:t>Serving a diverse, urban population</a:t>
            </a:r>
          </a:p>
          <a:p>
            <a:r>
              <a:rPr lang="en-US" dirty="0" smtClean="0"/>
              <a:t>Small, medium and large libraries throughout the country serve as centers of learning for young children</a:t>
            </a:r>
            <a:endParaRPr lang="en-US" dirty="0"/>
          </a:p>
        </p:txBody>
      </p:sp>
      <p:sp>
        <p:nvSpPr>
          <p:cNvPr id="2" name="Title 1"/>
          <p:cNvSpPr>
            <a:spLocks noGrp="1"/>
          </p:cNvSpPr>
          <p:nvPr>
            <p:ph type="title"/>
          </p:nvPr>
        </p:nvSpPr>
        <p:spPr/>
        <p:txBody>
          <a:bodyPr>
            <a:normAutofit/>
          </a:bodyPr>
          <a:lstStyle/>
          <a:p>
            <a:r>
              <a:rPr lang="en-US" sz="3200" dirty="0" smtClean="0"/>
              <a:t>SERVICE TO YOUNG CHILDREN – A STRONG PUBLIC LIBRARY TRADITION</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Early practitioners of programming for infants, toddlers and their care givers used instinct, intuition and observation to inform their services.</a:t>
            </a:r>
          </a:p>
          <a:p>
            <a:pPr>
              <a:buNone/>
            </a:pPr>
            <a:endParaRPr lang="en-US" dirty="0" smtClean="0"/>
          </a:p>
          <a:p>
            <a:pPr>
              <a:buNone/>
            </a:pPr>
            <a:r>
              <a:rPr lang="en-US" dirty="0" smtClean="0"/>
              <a:t>Advanced brain research has validated those practices.</a:t>
            </a:r>
            <a:endParaRPr lang="en-US" dirty="0"/>
          </a:p>
        </p:txBody>
      </p:sp>
      <p:sp>
        <p:nvSpPr>
          <p:cNvPr id="2" name="Title 1"/>
          <p:cNvSpPr>
            <a:spLocks noGrp="1"/>
          </p:cNvSpPr>
          <p:nvPr>
            <p:ph type="title"/>
          </p:nvPr>
        </p:nvSpPr>
        <p:spPr/>
        <p:txBody>
          <a:bodyPr>
            <a:normAutofit/>
          </a:bodyPr>
          <a:lstStyle/>
          <a:p>
            <a:r>
              <a:rPr lang="en-US" sz="3200" dirty="0" smtClean="0"/>
              <a:t>WHY IT’S IMPORTANT TO START IN INFANCY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srcRect/>
          <a:stretch>
            <a:fillRect/>
          </a:stretch>
        </p:blipFill>
        <p:spPr bwMode="auto">
          <a:xfrm rot="16200000">
            <a:off x="1313251" y="1313249"/>
            <a:ext cx="5450700" cy="5638801"/>
          </a:xfrm>
          <a:prstGeom prst="rect">
            <a:avLst/>
          </a:prstGeom>
          <a:noFill/>
          <a:ln w="9525">
            <a:noFill/>
            <a:miter lim="800000"/>
            <a:headEnd/>
            <a:tailEnd/>
          </a:ln>
          <a:effectLst/>
        </p:spPr>
      </p:pic>
      <p:sp>
        <p:nvSpPr>
          <p:cNvPr id="2" name="Title 1"/>
          <p:cNvSpPr>
            <a:spLocks noGrp="1"/>
          </p:cNvSpPr>
          <p:nvPr>
            <p:ph type="title"/>
          </p:nvPr>
        </p:nvSpPr>
        <p:spPr>
          <a:xfrm>
            <a:off x="457200" y="274638"/>
            <a:ext cx="8229600" cy="1325562"/>
          </a:xfrm>
        </p:spPr>
        <p:txBody>
          <a:bodyPr>
            <a:normAutofit/>
          </a:bodyPr>
          <a:lstStyle/>
          <a:p>
            <a:r>
              <a:rPr lang="en-US" sz="3200" dirty="0" smtClean="0"/>
              <a:t>EVIDENCE FROM BRAIN IMAGING</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sz="3200" dirty="0" smtClean="0"/>
              <a:t>Direct literacy activities for children</a:t>
            </a:r>
          </a:p>
          <a:p>
            <a:pPr>
              <a:buNone/>
            </a:pPr>
            <a:r>
              <a:rPr lang="en-US" sz="2800" dirty="0" smtClean="0"/>
              <a:t>		</a:t>
            </a:r>
            <a:r>
              <a:rPr lang="en-US" sz="2400" dirty="0" smtClean="0"/>
              <a:t>Enhance language development</a:t>
            </a:r>
          </a:p>
          <a:p>
            <a:pPr lvl="1">
              <a:buNone/>
            </a:pPr>
            <a:r>
              <a:rPr lang="en-US" sz="2400" dirty="0" smtClean="0"/>
              <a:t>		Improve listening skills</a:t>
            </a:r>
          </a:p>
          <a:p>
            <a:pPr lvl="1">
              <a:buNone/>
            </a:pPr>
            <a:r>
              <a:rPr lang="en-US" sz="2400" dirty="0" smtClean="0"/>
              <a:t>		Build observation skills</a:t>
            </a:r>
          </a:p>
          <a:p>
            <a:pPr lvl="1">
              <a:buNone/>
            </a:pPr>
            <a:r>
              <a:rPr lang="en-US" sz="2400" dirty="0" smtClean="0"/>
              <a:t>		Contribute to reading readiness</a:t>
            </a:r>
          </a:p>
          <a:p>
            <a:pPr lvl="1">
              <a:buNone/>
            </a:pPr>
            <a:r>
              <a:rPr lang="en-US" sz="3200" dirty="0" smtClean="0"/>
              <a:t>Modeling behaviors to adults</a:t>
            </a:r>
          </a:p>
          <a:p>
            <a:pPr lvl="1">
              <a:buNone/>
            </a:pPr>
            <a:r>
              <a:rPr lang="en-US" sz="3200" dirty="0" smtClean="0"/>
              <a:t>	</a:t>
            </a:r>
            <a:r>
              <a:rPr lang="en-US" sz="2400" dirty="0" smtClean="0"/>
              <a:t>  Librarians demonstrate how and what to    introduce to very young children</a:t>
            </a:r>
          </a:p>
          <a:p>
            <a:pPr lvl="1">
              <a:buNone/>
            </a:pPr>
            <a:endParaRPr lang="en-US" sz="3200" dirty="0" smtClean="0"/>
          </a:p>
          <a:p>
            <a:pPr lvl="1">
              <a:buFont typeface="Arial" pitchFamily="34" charset="0"/>
              <a:buChar char="•"/>
            </a:pPr>
            <a:endParaRPr lang="en-US" dirty="0"/>
          </a:p>
        </p:txBody>
      </p:sp>
      <p:sp>
        <p:nvSpPr>
          <p:cNvPr id="2" name="Title 1"/>
          <p:cNvSpPr>
            <a:spLocks noGrp="1"/>
          </p:cNvSpPr>
          <p:nvPr>
            <p:ph type="title"/>
          </p:nvPr>
        </p:nvSpPr>
        <p:spPr/>
        <p:txBody>
          <a:bodyPr>
            <a:normAutofit/>
          </a:bodyPr>
          <a:lstStyle/>
          <a:p>
            <a:r>
              <a:rPr lang="en-US" sz="3200" dirty="0" smtClean="0"/>
              <a:t>THE IMPORTANCE OF STORY TIMES</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Samples of “asides” during story time:</a:t>
            </a:r>
          </a:p>
          <a:p>
            <a:pPr lvl="1"/>
            <a:r>
              <a:rPr lang="en-US" dirty="0" smtClean="0"/>
              <a:t>We just clapped along with our singing of “Baa </a:t>
            </a:r>
            <a:r>
              <a:rPr lang="en-US" dirty="0" err="1" smtClean="0"/>
              <a:t>Baa</a:t>
            </a:r>
            <a:r>
              <a:rPr lang="en-US" dirty="0" smtClean="0"/>
              <a:t> Black Sheep.” Children’s songs like this one have one note for each word.  This quite naturally shows your child how words are broken into syllables, a skill children need before they can learn to read.</a:t>
            </a:r>
          </a:p>
          <a:p>
            <a:pPr lvl="1"/>
            <a:r>
              <a:rPr lang="en-US" dirty="0" smtClean="0"/>
              <a:t>The book we just read on big machinery probably included a lot of new words for your child. Reading informational books like this introduces lots of new words to your child. Vocabulary is important so that text has meaning once your child starts to learn to read.</a:t>
            </a:r>
            <a:endParaRPr lang="en-US" dirty="0"/>
          </a:p>
        </p:txBody>
      </p:sp>
      <p:sp>
        <p:nvSpPr>
          <p:cNvPr id="2" name="Title 1"/>
          <p:cNvSpPr>
            <a:spLocks noGrp="1"/>
          </p:cNvSpPr>
          <p:nvPr>
            <p:ph type="title"/>
          </p:nvPr>
        </p:nvSpPr>
        <p:spPr/>
        <p:txBody>
          <a:bodyPr>
            <a:normAutofit/>
          </a:bodyPr>
          <a:lstStyle/>
          <a:p>
            <a:r>
              <a:rPr lang="en-US" sz="3200" dirty="0" smtClean="0"/>
              <a:t>DIRECT INSTRUCTION TO ADULTS DURING STORY TIME</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Libraries offer a full-range of literacy-based programming for children just starting to read.</a:t>
            </a:r>
          </a:p>
          <a:p>
            <a:pPr lvl="1"/>
            <a:r>
              <a:rPr lang="en-US" dirty="0" smtClean="0"/>
              <a:t>Summer reading programs </a:t>
            </a:r>
          </a:p>
          <a:p>
            <a:pPr lvl="1"/>
            <a:r>
              <a:rPr lang="en-US" dirty="0" smtClean="0"/>
              <a:t>Culturally based programming such as </a:t>
            </a:r>
            <a:r>
              <a:rPr lang="en-US" dirty="0" err="1" smtClean="0"/>
              <a:t>Dia</a:t>
            </a:r>
            <a:r>
              <a:rPr lang="en-US" dirty="0" smtClean="0"/>
              <a:t> de los </a:t>
            </a:r>
            <a:r>
              <a:rPr lang="en-US" dirty="0" err="1" smtClean="0"/>
              <a:t>Ninos</a:t>
            </a:r>
            <a:r>
              <a:rPr lang="en-US" dirty="0" smtClean="0"/>
              <a:t>/</a:t>
            </a:r>
            <a:r>
              <a:rPr lang="en-US" dirty="0" err="1" smtClean="0"/>
              <a:t>Dia</a:t>
            </a:r>
            <a:r>
              <a:rPr lang="en-US" dirty="0" smtClean="0"/>
              <a:t> de los </a:t>
            </a:r>
            <a:r>
              <a:rPr lang="en-US" dirty="0" err="1" smtClean="0"/>
              <a:t>Libros</a:t>
            </a:r>
            <a:r>
              <a:rPr lang="en-US" dirty="0" smtClean="0"/>
              <a:t>, cultural heritage celebrations and more</a:t>
            </a:r>
          </a:p>
          <a:p>
            <a:pPr lvl="1"/>
            <a:r>
              <a:rPr lang="en-US" dirty="0" smtClean="0"/>
              <a:t>Book discussions; You read to me, I’ll read to you programs</a:t>
            </a:r>
          </a:p>
          <a:p>
            <a:pPr lvl="1"/>
            <a:r>
              <a:rPr lang="en-US" dirty="0" smtClean="0"/>
              <a:t>Therapy dog reading sessions</a:t>
            </a:r>
            <a:endParaRPr lang="en-US" dirty="0"/>
          </a:p>
        </p:txBody>
      </p:sp>
      <p:sp>
        <p:nvSpPr>
          <p:cNvPr id="2" name="Title 1"/>
          <p:cNvSpPr>
            <a:spLocks noGrp="1"/>
          </p:cNvSpPr>
          <p:nvPr>
            <p:ph type="title"/>
          </p:nvPr>
        </p:nvSpPr>
        <p:spPr/>
        <p:txBody>
          <a:bodyPr>
            <a:normAutofit/>
          </a:bodyPr>
          <a:lstStyle/>
          <a:p>
            <a:r>
              <a:rPr lang="en-US" sz="3200" dirty="0" smtClean="0"/>
              <a:t>PROGRAMS FOR BEGINNING READERS</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r>
              <a:rPr lang="en-US" dirty="0" smtClean="0"/>
              <a:t>Every Child Ready to Read @ at Your Library, an American Library Association initiative</a:t>
            </a:r>
          </a:p>
          <a:p>
            <a:r>
              <a:rPr lang="en-US" dirty="0" smtClean="0"/>
              <a:t>STAR (Sing, Talk and Read) at the DC Public Library</a:t>
            </a:r>
            <a:endParaRPr lang="en-US" dirty="0"/>
          </a:p>
        </p:txBody>
      </p:sp>
      <p:sp>
        <p:nvSpPr>
          <p:cNvPr id="2" name="Title 1"/>
          <p:cNvSpPr>
            <a:spLocks noGrp="1"/>
          </p:cNvSpPr>
          <p:nvPr>
            <p:ph type="title"/>
          </p:nvPr>
        </p:nvSpPr>
        <p:spPr/>
        <p:txBody>
          <a:bodyPr>
            <a:normAutofit/>
          </a:bodyPr>
          <a:lstStyle/>
          <a:p>
            <a:r>
              <a:rPr lang="en-US" sz="3200" dirty="0" smtClean="0"/>
              <a:t>PARENT WORKSHOPS ON EARLY LITERACY</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637</TotalTime>
  <Words>539</Words>
  <Application>Microsoft Office PowerPoint</Application>
  <PresentationFormat>On-screen Show (4:3)</PresentationFormat>
  <Paragraphs>94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THE ROLE OF THE PUBLIC LIBRARY IN EARLY LITERACY</vt:lpstr>
      <vt:lpstr>What is early literacy? </vt:lpstr>
      <vt:lpstr>SERVICE TO YOUNG CHILDREN – A STRONG PUBLIC LIBRARY TRADITION</vt:lpstr>
      <vt:lpstr>WHY IT’S IMPORTANT TO START IN INFANCY </vt:lpstr>
      <vt:lpstr>EVIDENCE FROM BRAIN IMAGING</vt:lpstr>
      <vt:lpstr>THE IMPORTANCE OF STORY TIMES</vt:lpstr>
      <vt:lpstr>DIRECT INSTRUCTION TO ADULTS DURING STORY TIME</vt:lpstr>
      <vt:lpstr>PROGRAMS FOR BEGINNING READERS</vt:lpstr>
      <vt:lpstr>PARENT WORKSHOPS ON EARLY LITERACY</vt:lpstr>
      <vt:lpstr>SIX SKILLS OF EARLY LITERACY</vt:lpstr>
      <vt:lpstr>EVERY CHILD READY TO READ @ YOUR LIBRARY - THE REVISED EDITION</vt:lpstr>
      <vt:lpstr>BOOKS AND OTHER LIBRARY MATERIALS</vt:lpstr>
      <vt:lpstr>THE IMPORTANCE OF PARTNERSHIPS</vt:lpstr>
      <vt:lpstr>Resource List</vt:lpstr>
    </vt:vector>
  </TitlesOfParts>
  <Company>DC Public Library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HOME AND FAMILY LITERACY</dc:title>
  <dc:creator>micki.freeny</dc:creator>
  <cp:lastModifiedBy>Joanne Meier</cp:lastModifiedBy>
  <cp:revision>43</cp:revision>
  <dcterms:created xsi:type="dcterms:W3CDTF">2012-09-24T14:16:48Z</dcterms:created>
  <dcterms:modified xsi:type="dcterms:W3CDTF">2012-09-27T13:57:04Z</dcterms:modified>
</cp:coreProperties>
</file>